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4"/>
  </p:notesMasterIdLst>
  <p:sldIdLst>
    <p:sldId id="270" r:id="rId5"/>
    <p:sldId id="256" r:id="rId6"/>
    <p:sldId id="285" r:id="rId7"/>
    <p:sldId id="271" r:id="rId8"/>
    <p:sldId id="272" r:id="rId9"/>
    <p:sldId id="273" r:id="rId10"/>
    <p:sldId id="274" r:id="rId11"/>
    <p:sldId id="275" r:id="rId12"/>
    <p:sldId id="286" r:id="rId13"/>
    <p:sldId id="287" r:id="rId14"/>
    <p:sldId id="276" r:id="rId15"/>
    <p:sldId id="277" r:id="rId16"/>
    <p:sldId id="278" r:id="rId17"/>
    <p:sldId id="279" r:id="rId18"/>
    <p:sldId id="280" r:id="rId19"/>
    <p:sldId id="281" r:id="rId20"/>
    <p:sldId id="282" r:id="rId21"/>
    <p:sldId id="283" r:id="rId22"/>
    <p:sldId id="284" r:id="rId23"/>
  </p:sldIdLst>
  <p:sldSz cx="9144000" cy="6858000" type="screen4x3"/>
  <p:notesSz cx="6858000" cy="9144000"/>
  <p:embeddedFontLst>
    <p:embeddedFont>
      <p:font typeface="Bahnschrift Condensed" panose="020B0502040204020203" pitchFamily="34" charset="0"/>
      <p:regular r:id="rId25"/>
      <p:bold r:id="rId26"/>
    </p:embeddedFont>
    <p:embeddedFont>
      <p:font typeface="Century Gothic" panose="020B0502020202020204" pitchFamily="34" charset="0"/>
      <p:regular r:id="rId27"/>
      <p:bold r:id="rId28"/>
      <p:italic r:id="rId29"/>
      <p:boldItalic r:id="rId30"/>
    </p:embeddedFont>
    <p:embeddedFont>
      <p:font typeface="メイリオ" panose="020B0604030504040204" pitchFamily="50" charset="-128"/>
      <p:regular r:id="rId31"/>
      <p:bold r:id="rId32"/>
      <p:italic r:id="rId33"/>
      <p:boldItalic r:id="rId34"/>
    </p:embeddedFont>
    <p:embeddedFont>
      <p:font typeface="游ゴシック" panose="020B0400000000000000" pitchFamily="50" charset="-128"/>
      <p:regular r:id="rId35"/>
      <p:bold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FB5CF-27C1-464D-A8A2-D16DE108E04D}" v="2444" dt="2019-12-17T08:38:56.04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79" autoAdjust="0"/>
    <p:restoredTop sz="94660"/>
  </p:normalViewPr>
  <p:slideViewPr>
    <p:cSldViewPr snapToGrid="0">
      <p:cViewPr varScale="1">
        <p:scale>
          <a:sx n="111" d="100"/>
          <a:sy n="111" d="100"/>
        </p:scale>
        <p:origin x="16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509253391"/>
              </p:ext>
            </p:extLst>
          </p:nvPr>
        </p:nvGraphicFramePr>
        <p:xfrm>
          <a:off x="599845" y="969361"/>
          <a:ext cx="6269990" cy="240792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2019.12.13</a:t>
                      </a:r>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2019.12.16</a:t>
                      </a:r>
                      <a:endParaRPr kumimoji="1" lang="ja-JP" altLang="en-US" sz="800" dirty="0"/>
                    </a:p>
                  </a:txBody>
                  <a:tcPr/>
                </a:tc>
                <a:tc>
                  <a:txBody>
                    <a:bodyPr/>
                    <a:lstStyle/>
                    <a:p>
                      <a:r>
                        <a:rPr kumimoji="1" lang="ja-JP" altLang="en-US" sz="800" dirty="0"/>
                        <a:t>・分解のアイテム詳細を見れるように修正。（</a:t>
                      </a:r>
                      <a:r>
                        <a:rPr kumimoji="1" lang="en-US" altLang="ja-JP" sz="800" dirty="0"/>
                        <a:t>P.4</a:t>
                      </a:r>
                      <a:r>
                        <a:rPr kumimoji="1" lang="ja-JP" altLang="en-US" sz="800" dirty="0"/>
                        <a:t>、</a:t>
                      </a:r>
                      <a:r>
                        <a:rPr kumimoji="1" lang="en-US" altLang="ja-JP" sz="800" dirty="0"/>
                        <a:t>P.17</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カード分解ポイントについて追記（</a:t>
                      </a:r>
                      <a:r>
                        <a:rPr kumimoji="1" lang="en-US" altLang="ja-JP" sz="800" dirty="0"/>
                        <a:t>P.2</a:t>
                      </a:r>
                      <a:r>
                        <a:rPr kumimoji="1" lang="ja-JP" altLang="en-US" sz="800" dirty="0"/>
                        <a:t>）</a:t>
                      </a:r>
                      <a:endParaRPr kumimoji="1" lang="en-US" altLang="ja-JP" sz="800" dirty="0"/>
                    </a:p>
                    <a:p>
                      <a:r>
                        <a:rPr kumimoji="1" lang="ja-JP" altLang="en-US" sz="800" dirty="0"/>
                        <a:t>・詳細にアイコンも含めることにした。（</a:t>
                      </a:r>
                      <a:r>
                        <a:rPr kumimoji="1" lang="en-US" altLang="ja-JP" sz="800" dirty="0"/>
                        <a:t>P,8-9</a:t>
                      </a:r>
                      <a:r>
                        <a:rPr kumimoji="1" lang="ja-JP" altLang="en-US" sz="800" dirty="0"/>
                        <a:t>）</a:t>
                      </a:r>
                      <a:endParaRPr kumimoji="1" lang="en-US" altLang="ja-JP" sz="800" dirty="0"/>
                    </a:p>
                    <a:p>
                      <a:r>
                        <a:rPr kumimoji="1" lang="ja-JP" altLang="en-US" sz="800" dirty="0"/>
                        <a:t>・</a:t>
                      </a:r>
                      <a:r>
                        <a:rPr kumimoji="1" lang="en-US" altLang="ja-JP" sz="800" dirty="0"/>
                        <a:t>TR</a:t>
                      </a:r>
                      <a:r>
                        <a:rPr kumimoji="1" lang="ja-JP" altLang="en-US" sz="800" dirty="0"/>
                        <a:t>分解のおまかせについて追記（</a:t>
                      </a:r>
                      <a:r>
                        <a:rPr kumimoji="1" lang="en-US" altLang="ja-JP" sz="800" dirty="0"/>
                        <a:t>P.12</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2019.12.16b</a:t>
                      </a:r>
                      <a:endParaRPr kumimoji="1" lang="ja-JP" altLang="en-US" sz="800" dirty="0"/>
                    </a:p>
                  </a:txBody>
                  <a:tcPr/>
                </a:tc>
                <a:tc>
                  <a:txBody>
                    <a:bodyPr/>
                    <a:lstStyle/>
                    <a:p>
                      <a:r>
                        <a:rPr kumimoji="1" lang="ja-JP" altLang="en-US" sz="800" dirty="0"/>
                        <a:t>・フロー修正。</a:t>
                      </a:r>
                      <a:endParaRPr kumimoji="1" lang="en-US" altLang="ja-JP" sz="800" dirty="0"/>
                    </a:p>
                    <a:p>
                      <a:r>
                        <a:rPr kumimoji="1" lang="ja-JP" altLang="en-US" sz="800" dirty="0"/>
                        <a:t>・</a:t>
                      </a:r>
                      <a:r>
                        <a:rPr kumimoji="1" lang="en-US" altLang="ja-JP" sz="800" dirty="0" err="1"/>
                        <a:t>webview</a:t>
                      </a:r>
                      <a:r>
                        <a:rPr kumimoji="1" lang="ja-JP" altLang="en-US" sz="800" dirty="0"/>
                        <a:t>メッセージに関する画面追加（</a:t>
                      </a:r>
                      <a:r>
                        <a:rPr kumimoji="1" lang="en-US" altLang="ja-JP" sz="800" dirty="0"/>
                        <a:t>P.10</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2019.12.17</a:t>
                      </a:r>
                      <a:endParaRPr kumimoji="1" lang="ja-JP" altLang="en-US" sz="800" dirty="0"/>
                    </a:p>
                  </a:txBody>
                  <a:tcPr/>
                </a:tc>
                <a:tc>
                  <a:txBody>
                    <a:bodyPr/>
                    <a:lstStyle/>
                    <a:p>
                      <a:r>
                        <a:rPr kumimoji="1" lang="ja-JP" altLang="en-US" sz="800" dirty="0"/>
                        <a:t>分解おまかせの記載変更。（</a:t>
                      </a:r>
                      <a:r>
                        <a:rPr kumimoji="1" lang="en-US" altLang="ja-JP" sz="800" dirty="0"/>
                        <a:t>P.14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パソコンの画面&#10;&#10;自動的に生成された説明">
            <a:extLst>
              <a:ext uri="{FF2B5EF4-FFF2-40B4-BE49-F238E27FC236}">
                <a16:creationId xmlns:a16="http://schemas.microsoft.com/office/drawing/2014/main" id="{4E817B68-2AE4-4D85-BC01-4DCAF8161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682418"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a:t>
            </a:r>
            <a:r>
              <a:rPr kumimoji="1" lang="en-US" altLang="ja-JP" sz="1200" b="1" dirty="0" err="1"/>
              <a:t>Webview</a:t>
            </a:r>
            <a:r>
              <a:rPr kumimoji="1" lang="ja-JP" altLang="en-US" sz="1200" b="1" dirty="0"/>
              <a:t>メッセージ</a:t>
            </a:r>
            <a:r>
              <a:rPr kumimoji="1" lang="ja-JP" altLang="en-US" sz="1000" b="1" dirty="0">
                <a:solidFill>
                  <a:srgbClr val="FF0000"/>
                </a:solidFill>
              </a:rPr>
              <a:t>（</a:t>
            </a:r>
            <a:r>
              <a:rPr kumimoji="1" lang="en-US" altLang="ja-JP" sz="1000" b="1" dirty="0">
                <a:solidFill>
                  <a:srgbClr val="FF0000"/>
                </a:solidFill>
              </a:rPr>
              <a:t>20191216b</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4831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3753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510287" y="1748825"/>
            <a:ext cx="597812" cy="2574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64110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a:t>
            </a:r>
            <a:r>
              <a:rPr kumimoji="1" lang="en-US" altLang="ja-JP" sz="800" dirty="0" err="1">
                <a:latin typeface="+mn-ea"/>
              </a:rPr>
              <a:t>Webview</a:t>
            </a:r>
            <a:r>
              <a:rPr kumimoji="1" lang="ja-JP" altLang="en-US" sz="800" dirty="0">
                <a:latin typeface="+mn-ea"/>
              </a:rPr>
              <a:t>エリア</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749471" cy="246221"/>
          </a:xfrm>
          <a:prstGeom prst="rect">
            <a:avLst/>
          </a:prstGeom>
          <a:noFill/>
        </p:spPr>
        <p:txBody>
          <a:bodyPr wrap="none" rtlCol="0">
            <a:spAutoFit/>
          </a:bodyPr>
          <a:lstStyle/>
          <a:p>
            <a:r>
              <a:rPr kumimoji="1" lang="ja-JP" altLang="en-US" sz="1000" dirty="0"/>
              <a:t>状況にあったウィンドウの見出しのテキスト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471878" cy="253916"/>
          </a:xfrm>
          <a:prstGeom prst="rect">
            <a:avLst/>
          </a:prstGeom>
          <a:noFill/>
        </p:spPr>
        <p:txBody>
          <a:bodyPr wrap="none" rtlCol="0">
            <a:spAutoFit/>
          </a:bodyPr>
          <a:lstStyle/>
          <a:p>
            <a:r>
              <a:rPr kumimoji="1" lang="en-US" altLang="ja-JP" sz="1050" b="1" dirty="0"/>
              <a:t>02</a:t>
            </a:r>
            <a:r>
              <a:rPr kumimoji="1" lang="ja-JP" altLang="en-US" sz="1050" b="1" dirty="0"/>
              <a:t>．</a:t>
            </a:r>
            <a:r>
              <a:rPr kumimoji="1" lang="en-US" altLang="ja-JP" sz="1050" b="1" dirty="0" err="1"/>
              <a:t>Webview</a:t>
            </a:r>
            <a:r>
              <a:rPr kumimoji="1" lang="ja-JP" altLang="en-US" sz="1050" b="1" dirty="0"/>
              <a:t>エリア</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029723" cy="246221"/>
          </a:xfrm>
          <a:prstGeom prst="rect">
            <a:avLst/>
          </a:prstGeom>
          <a:noFill/>
        </p:spPr>
        <p:txBody>
          <a:bodyPr wrap="none" rtlCol="0">
            <a:spAutoFit/>
          </a:bodyPr>
          <a:lstStyle/>
          <a:p>
            <a:r>
              <a:rPr kumimoji="1" lang="ja-JP" altLang="en-US" sz="1000" dirty="0"/>
              <a:t>白い範囲内を</a:t>
            </a:r>
            <a:r>
              <a:rPr kumimoji="1" lang="en-US" altLang="ja-JP" sz="1000" dirty="0" err="1"/>
              <a:t>webview</a:t>
            </a:r>
            <a:r>
              <a:rPr kumimoji="1" lang="ja-JP" altLang="en-US" sz="1000" dirty="0"/>
              <a:t>とする。</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7123"/>
            <a:ext cx="1071127" cy="253916"/>
          </a:xfrm>
          <a:prstGeom prst="rect">
            <a:avLst/>
          </a:prstGeom>
          <a:noFill/>
        </p:spPr>
        <p:txBody>
          <a:bodyPr wrap="none" rtlCol="0">
            <a:spAutoFit/>
          </a:bodyPr>
          <a:lstStyle/>
          <a:p>
            <a:r>
              <a:rPr kumimoji="1" lang="en-US" altLang="ja-JP" sz="1050" b="1" dirty="0"/>
              <a:t>03</a:t>
            </a:r>
            <a:r>
              <a:rPr kumimoji="1" lang="ja-JP" altLang="en-US" sz="1050" b="1" dirty="0"/>
              <a:t>．</a:t>
            </a:r>
            <a:r>
              <a:rPr kumimoji="1" lang="en-US" altLang="ja-JP" sz="1050" b="1" dirty="0"/>
              <a:t>OK</a:t>
            </a:r>
            <a:r>
              <a:rPr kumimoji="1" lang="ja-JP" altLang="en-US" sz="1050" b="1" dirty="0"/>
              <a:t>ボタン</a:t>
            </a:r>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86914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156605" y="4214720"/>
            <a:ext cx="951494" cy="1158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35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白いバックグラウンドのスクリーンショット&#10;&#10;自動的に生成された説明">
            <a:extLst>
              <a:ext uri="{FF2B5EF4-FFF2-40B4-BE49-F238E27FC236}">
                <a16:creationId xmlns:a16="http://schemas.microsoft.com/office/drawing/2014/main" id="{1D4BCB10-E0BD-485D-B577-F66AF1796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37" y="1117749"/>
            <a:ext cx="2145533" cy="380812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sh120</a:t>
            </a:r>
            <a:r>
              <a:rPr kumimoji="1" lang="ja-JP" altLang="en-US" sz="1200" b="1" dirty="0"/>
              <a:t>．クルスタル購入結果</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0983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flipV="1">
            <a:off x="2214695" y="3111790"/>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459095" y="2493258"/>
            <a:ext cx="1649004" cy="1878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02116"/>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85536"/>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03161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723275" cy="253916"/>
          </a:xfrm>
          <a:prstGeom prst="rect">
            <a:avLst/>
          </a:prstGeom>
          <a:noFill/>
        </p:spPr>
        <p:txBody>
          <a:bodyPr wrap="none" rtlCol="0">
            <a:spAutoFit/>
          </a:bodyPr>
          <a:lstStyle/>
          <a:p>
            <a:r>
              <a:rPr kumimoji="1" lang="ja-JP" altLang="en-US" sz="1050" b="1" dirty="0"/>
              <a:t>・共通化</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903633" cy="400110"/>
          </a:xfrm>
          <a:prstGeom prst="rect">
            <a:avLst/>
          </a:prstGeom>
          <a:noFill/>
        </p:spPr>
        <p:txBody>
          <a:bodyPr wrap="none" rtlCol="0">
            <a:spAutoFit/>
          </a:bodyPr>
          <a:lstStyle/>
          <a:p>
            <a:r>
              <a:rPr kumimoji="1" lang="ja-JP" altLang="en-US" sz="1000" dirty="0"/>
              <a:t>画面名はクリスタル購入結果とあるが、クリスタル以外の商品を</a:t>
            </a:r>
            <a:endParaRPr kumimoji="1" lang="en-US" altLang="ja-JP" sz="1000" dirty="0"/>
          </a:p>
          <a:p>
            <a:r>
              <a:rPr kumimoji="1" lang="ja-JP" altLang="en-US" sz="1000" dirty="0"/>
              <a:t>購入した場合も、本ウィンドウを表示する。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2236510" cy="246221"/>
          </a:xfrm>
          <a:prstGeom prst="rect">
            <a:avLst/>
          </a:prstGeom>
          <a:noFill/>
        </p:spPr>
        <p:txBody>
          <a:bodyPr wrap="none" rtlCol="0">
            <a:spAutoFit/>
          </a:bodyPr>
          <a:lstStyle/>
          <a:p>
            <a:r>
              <a:rPr kumimoji="1" lang="ja-JP" altLang="en-US" sz="1000" dirty="0"/>
              <a:t>本ウィンドウの見出しのテキスト。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8104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558045"/>
            <a:ext cx="4160113" cy="246221"/>
          </a:xfrm>
          <a:prstGeom prst="rect">
            <a:avLst/>
          </a:prstGeom>
          <a:noFill/>
        </p:spPr>
        <p:txBody>
          <a:bodyPr wrap="none" rtlCol="0">
            <a:spAutoFit/>
          </a:bodyPr>
          <a:lstStyle/>
          <a:p>
            <a:r>
              <a:rPr kumimoji="1" lang="ja-JP" altLang="en-US" sz="1000" dirty="0"/>
              <a:t>商品のアイコン。すべての商品にはなんらかのアイコンを用意する。</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864802"/>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41801"/>
            <a:ext cx="3262432" cy="1015663"/>
          </a:xfrm>
          <a:prstGeom prst="rect">
            <a:avLst/>
          </a:prstGeom>
          <a:noFill/>
        </p:spPr>
        <p:txBody>
          <a:bodyPr wrap="none" rtlCol="0">
            <a:spAutoFit/>
          </a:bodyPr>
          <a:lstStyle/>
          <a:p>
            <a:r>
              <a:rPr kumimoji="1" lang="ja-JP" altLang="en-US" sz="1000" dirty="0"/>
              <a:t>アイテムの種別により本文の内容が変わってくる。</a:t>
            </a:r>
            <a:endParaRPr kumimoji="1" lang="en-US" altLang="ja-JP" sz="1000" dirty="0"/>
          </a:p>
          <a:p>
            <a:r>
              <a:rPr kumimoji="1" lang="ja-JP" altLang="en-US" sz="1000" dirty="0"/>
              <a:t>クリスタルや消費アイテム単品の場合は左図のような</a:t>
            </a:r>
            <a:endParaRPr kumimoji="1" lang="en-US" altLang="ja-JP" sz="1000" dirty="0"/>
          </a:p>
          <a:p>
            <a:r>
              <a:rPr kumimoji="1" lang="ja-JP" altLang="en-US" sz="1000" dirty="0"/>
              <a:t>ポイント変化となり、</a:t>
            </a:r>
            <a:endParaRPr kumimoji="1" lang="en-US" altLang="ja-JP" sz="1000" dirty="0"/>
          </a:p>
          <a:p>
            <a:r>
              <a:rPr kumimoji="1" lang="ja-JP" altLang="en-US" sz="1000" dirty="0"/>
              <a:t>セット商品だと</a:t>
            </a:r>
            <a:endParaRPr kumimoji="1" lang="en-US" altLang="ja-JP" sz="1000" dirty="0"/>
          </a:p>
          <a:p>
            <a:r>
              <a:rPr kumimoji="1" lang="ja-JP" altLang="en-US" sz="1000" dirty="0"/>
              <a:t>・［アイテム名］</a:t>
            </a:r>
            <a:r>
              <a:rPr kumimoji="1" lang="en-US" altLang="ja-JP" sz="1000" dirty="0"/>
              <a:t>×</a:t>
            </a:r>
            <a:r>
              <a:rPr kumimoji="1" lang="ja-JP" altLang="en-US" sz="1000" dirty="0"/>
              <a:t>［入手数］</a:t>
            </a:r>
            <a:endParaRPr kumimoji="1" lang="en-US" altLang="ja-JP" sz="1000" dirty="0"/>
          </a:p>
          <a:p>
            <a:r>
              <a:rPr kumimoji="1" lang="ja-JP" altLang="en-US" sz="1000" dirty="0"/>
              <a:t>とポイントの合わせた表示になる。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418054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44575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44" name="直線コネクタ 43">
            <a:extLst>
              <a:ext uri="{FF2B5EF4-FFF2-40B4-BE49-F238E27FC236}">
                <a16:creationId xmlns:a16="http://schemas.microsoft.com/office/drawing/2014/main" id="{855562A1-CA27-413A-A637-1C3A9944EC97}"/>
              </a:ext>
            </a:extLst>
          </p:cNvPr>
          <p:cNvCxnSpPr>
            <a:cxnSpLocks/>
            <a:stCxn id="46" idx="1"/>
          </p:cNvCxnSpPr>
          <p:nvPr/>
        </p:nvCxnSpPr>
        <p:spPr>
          <a:xfrm flipH="1" flipV="1">
            <a:off x="2214695" y="3794469"/>
            <a:ext cx="893404" cy="275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000D0CF-028B-4146-97F8-941829035B07}"/>
              </a:ext>
            </a:extLst>
          </p:cNvPr>
          <p:cNvSpPr txBox="1"/>
          <p:nvPr/>
        </p:nvSpPr>
        <p:spPr>
          <a:xfrm>
            <a:off x="3108099" y="3714293"/>
            <a:ext cx="86914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Tree>
    <p:extLst>
      <p:ext uri="{BB962C8B-B14F-4D97-AF65-F5344CB8AC3E}">
        <p14:creationId xmlns:p14="http://schemas.microsoft.com/office/powerpoint/2010/main" val="203754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スクリーンショット, コンピュータ が含まれている画像&#10;&#10;自動的に生成された説明">
            <a:extLst>
              <a:ext uri="{FF2B5EF4-FFF2-40B4-BE49-F238E27FC236}">
                <a16:creationId xmlns:a16="http://schemas.microsoft.com/office/drawing/2014/main" id="{318E65CF-ACED-4BBE-9D4E-D7543E95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7" y="1111168"/>
            <a:ext cx="2141081" cy="38081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527982" cy="276999"/>
          </a:xfrm>
          <a:prstGeom prst="rect">
            <a:avLst/>
          </a:prstGeom>
          <a:noFill/>
        </p:spPr>
        <p:txBody>
          <a:bodyPr wrap="none" rtlCol="0">
            <a:spAutoFit/>
          </a:bodyPr>
          <a:lstStyle/>
          <a:p>
            <a:r>
              <a:rPr kumimoji="1" lang="ja-JP" altLang="en-US" sz="1200" b="1" dirty="0"/>
              <a:t>○</a:t>
            </a:r>
            <a:r>
              <a:rPr kumimoji="1" lang="en-US" altLang="ja-JP" sz="1200" b="1" dirty="0"/>
              <a:t>sh200</a:t>
            </a:r>
            <a:r>
              <a:rPr kumimoji="1" lang="ja-JP" altLang="en-US" sz="1200" b="1" dirty="0"/>
              <a:t>．商品一覧</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15361" y="2183278"/>
            <a:ext cx="792738" cy="10335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075556"/>
            <a:ext cx="825867"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．価格表示</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818400" cy="400110"/>
          </a:xfrm>
          <a:prstGeom prst="rect">
            <a:avLst/>
          </a:prstGeom>
          <a:noFill/>
        </p:spPr>
        <p:txBody>
          <a:bodyPr wrap="none" rtlCol="0">
            <a:spAutoFit/>
          </a:bodyPr>
          <a:lstStyle/>
          <a:p>
            <a:r>
              <a:rPr kumimoji="1" lang="en-US" altLang="ja-JP" sz="1000" dirty="0"/>
              <a:t>sh110.</a:t>
            </a:r>
            <a:r>
              <a:rPr kumimoji="1" lang="ja-JP" altLang="en-US" sz="1000" dirty="0"/>
              <a:t>クリスタル商品一覧とほぼ同じ画面。</a:t>
            </a:r>
            <a:endParaRPr kumimoji="1" lang="en-US" altLang="ja-JP" sz="1000" dirty="0"/>
          </a:p>
          <a:p>
            <a:r>
              <a:rPr kumimoji="1" lang="ja-JP" altLang="en-US" sz="1000" dirty="0"/>
              <a:t>異なる点を挙げておく。</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06167"/>
            <a:ext cx="1008609" cy="253916"/>
          </a:xfrm>
          <a:prstGeom prst="rect">
            <a:avLst/>
          </a:prstGeom>
          <a:noFill/>
        </p:spPr>
        <p:txBody>
          <a:bodyPr wrap="none" rtlCol="0">
            <a:spAutoFit/>
          </a:bodyPr>
          <a:lstStyle/>
          <a:p>
            <a:r>
              <a:rPr kumimoji="1" lang="en-US" altLang="ja-JP" sz="1050" b="1" dirty="0"/>
              <a:t>01</a:t>
            </a:r>
            <a:r>
              <a:rPr kumimoji="1" lang="ja-JP" altLang="en-US" sz="1050" b="1" dirty="0"/>
              <a:t>．価格表示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983166"/>
            <a:ext cx="3262432" cy="400110"/>
          </a:xfrm>
          <a:prstGeom prst="rect">
            <a:avLst/>
          </a:prstGeom>
          <a:noFill/>
        </p:spPr>
        <p:txBody>
          <a:bodyPr wrap="none" rtlCol="0">
            <a:spAutoFit/>
          </a:bodyPr>
          <a:lstStyle/>
          <a:p>
            <a:r>
              <a:rPr kumimoji="1" lang="ja-JP" altLang="en-US" sz="1000" dirty="0"/>
              <a:t>アイテムは法定通貨直で販売することはない。</a:t>
            </a:r>
            <a:endParaRPr kumimoji="1" lang="en-US" altLang="ja-JP" sz="1000" dirty="0"/>
          </a:p>
          <a:p>
            <a:r>
              <a:rPr kumimoji="1" lang="ja-JP" altLang="en-US" sz="1000" dirty="0"/>
              <a:t>ここに表示されるのはゴールドかクリスタルになる。</a:t>
            </a:r>
            <a:endParaRPr kumimoji="1" lang="en-US" altLang="ja-JP" sz="1000" dirty="0"/>
          </a:p>
        </p:txBody>
      </p:sp>
      <p:sp>
        <p:nvSpPr>
          <p:cNvPr id="27" name="テキスト ボックス 26">
            <a:extLst>
              <a:ext uri="{FF2B5EF4-FFF2-40B4-BE49-F238E27FC236}">
                <a16:creationId xmlns:a16="http://schemas.microsoft.com/office/drawing/2014/main" id="{AA18B968-64CF-4032-BA51-E0C5FD3A1B49}"/>
              </a:ext>
            </a:extLst>
          </p:cNvPr>
          <p:cNvSpPr txBox="1"/>
          <p:nvPr/>
        </p:nvSpPr>
        <p:spPr>
          <a:xfrm>
            <a:off x="4324361" y="2583015"/>
            <a:ext cx="3390672" cy="246221"/>
          </a:xfrm>
          <a:prstGeom prst="rect">
            <a:avLst/>
          </a:prstGeom>
          <a:noFill/>
        </p:spPr>
        <p:txBody>
          <a:bodyPr wrap="none" rtlCol="0">
            <a:spAutoFit/>
          </a:bodyPr>
          <a:lstStyle/>
          <a:p>
            <a:r>
              <a:rPr kumimoji="1" lang="en-US" altLang="ja-JP" sz="1000" dirty="0"/>
              <a:t>※</a:t>
            </a:r>
            <a:r>
              <a:rPr kumimoji="1" lang="ja-JP" altLang="en-US" sz="1000" dirty="0"/>
              <a:t>クリスタルではないので、有償、無償の表示もない。</a:t>
            </a:r>
            <a:endParaRPr kumimoji="1" lang="en-US" altLang="ja-JP" sz="1000" dirty="0"/>
          </a:p>
        </p:txBody>
      </p:sp>
    </p:spTree>
    <p:extLst>
      <p:ext uri="{BB962C8B-B14F-4D97-AF65-F5344CB8AC3E}">
        <p14:creationId xmlns:p14="http://schemas.microsoft.com/office/powerpoint/2010/main" val="262422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50604952-1B17-4C52-8208-7C563F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6463"/>
            <a:ext cx="2142250" cy="38022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835759" cy="276999"/>
          </a:xfrm>
          <a:prstGeom prst="rect">
            <a:avLst/>
          </a:prstGeom>
          <a:noFill/>
        </p:spPr>
        <p:txBody>
          <a:bodyPr wrap="none" rtlCol="0">
            <a:spAutoFit/>
          </a:bodyPr>
          <a:lstStyle/>
          <a:p>
            <a:r>
              <a:rPr kumimoji="1" lang="ja-JP" altLang="en-US" sz="1200" b="1" dirty="0"/>
              <a:t>○</a:t>
            </a:r>
            <a:r>
              <a:rPr kumimoji="1" lang="en-US" altLang="ja-JP" sz="1200" b="1" dirty="0"/>
              <a:t>sh210</a:t>
            </a:r>
            <a:r>
              <a:rPr kumimoji="1" lang="ja-JP" altLang="en-US" sz="1200" b="1" dirty="0"/>
              <a:t>．商品購入確認</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98583" y="1507745"/>
            <a:ext cx="809516" cy="24815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1411993" y="1744651"/>
            <a:ext cx="1696106" cy="45915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7605" y="2074627"/>
            <a:ext cx="680494" cy="21112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00685" y="3321278"/>
            <a:ext cx="507414" cy="1386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223083" y="2440712"/>
            <a:ext cx="885016" cy="1911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966905"/>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．本文</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332990"/>
            <a:ext cx="1031051"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．価格表示</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213556"/>
            <a:ext cx="1031051" cy="215444"/>
          </a:xfrm>
          <a:prstGeom prst="rect">
            <a:avLst/>
          </a:prstGeom>
          <a:noFill/>
        </p:spPr>
        <p:txBody>
          <a:bodyPr wrap="square" rtlCol="0">
            <a:spAutoFit/>
          </a:bodyPr>
          <a:lstStyle/>
          <a:p>
            <a:r>
              <a:rPr kumimoji="1" lang="en-US" altLang="ja-JP" sz="800" dirty="0">
                <a:latin typeface="+mn-ea"/>
              </a:rPr>
              <a:t>06</a:t>
            </a:r>
            <a:r>
              <a:rPr kumimoji="1" lang="ja-JP" altLang="en-US" sz="800" dirty="0">
                <a:latin typeface="+mn-ea"/>
              </a:rPr>
              <a:t>．変化ポイント</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．商品アイコン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723549" cy="246221"/>
          </a:xfrm>
          <a:prstGeom prst="rect">
            <a:avLst/>
          </a:prstGeom>
          <a:noFill/>
        </p:spPr>
        <p:txBody>
          <a:bodyPr wrap="none" rtlCol="0">
            <a:spAutoFit/>
          </a:bodyPr>
          <a:lstStyle/>
          <a:p>
            <a:r>
              <a:rPr kumimoji="1" lang="ja-JP" altLang="en-US" sz="1000" dirty="0"/>
              <a:t>購入する商品のアイコン。</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28859"/>
            <a:ext cx="739305" cy="253916"/>
          </a:xfrm>
          <a:prstGeom prst="rect">
            <a:avLst/>
          </a:prstGeom>
          <a:noFill/>
        </p:spPr>
        <p:txBody>
          <a:bodyPr wrap="none" rtlCol="0">
            <a:spAutoFit/>
          </a:bodyPr>
          <a:lstStyle/>
          <a:p>
            <a:r>
              <a:rPr kumimoji="1" lang="en-US" altLang="ja-JP" sz="1050" b="1" dirty="0"/>
              <a:t>03</a:t>
            </a:r>
            <a:r>
              <a:rPr kumimoji="1" lang="ja-JP" altLang="en-US" sz="1050" b="1" dirty="0"/>
              <a:t>．本文</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05858"/>
            <a:ext cx="2749471" cy="246221"/>
          </a:xfrm>
          <a:prstGeom prst="rect">
            <a:avLst/>
          </a:prstGeom>
          <a:noFill/>
        </p:spPr>
        <p:txBody>
          <a:bodyPr wrap="none" rtlCol="0">
            <a:spAutoFit/>
          </a:bodyPr>
          <a:lstStyle/>
          <a:p>
            <a:r>
              <a:rPr kumimoji="1" lang="ja-JP" altLang="en-US" sz="1000" dirty="0"/>
              <a:t>商品名と購入するかの確認の本文テキスト。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06674"/>
            <a:ext cx="1008609" cy="253916"/>
          </a:xfrm>
          <a:prstGeom prst="rect">
            <a:avLst/>
          </a:prstGeom>
          <a:noFill/>
        </p:spPr>
        <p:txBody>
          <a:bodyPr wrap="none" rtlCol="0">
            <a:spAutoFit/>
          </a:bodyPr>
          <a:lstStyle/>
          <a:p>
            <a:r>
              <a:rPr kumimoji="1" lang="en-US" altLang="ja-JP" sz="1050" b="1" dirty="0"/>
              <a:t>04</a:t>
            </a:r>
            <a:r>
              <a:rPr kumimoji="1" lang="ja-JP" altLang="en-US" sz="1050" b="1" dirty="0"/>
              <a:t>．価格表示</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83673"/>
            <a:ext cx="3518912" cy="246221"/>
          </a:xfrm>
          <a:prstGeom prst="rect">
            <a:avLst/>
          </a:prstGeom>
          <a:noFill/>
        </p:spPr>
        <p:txBody>
          <a:bodyPr wrap="none" rtlCol="0">
            <a:spAutoFit/>
          </a:bodyPr>
          <a:lstStyle/>
          <a:p>
            <a:r>
              <a:rPr kumimoji="1" lang="ja-JP" altLang="en-US" sz="1000" dirty="0"/>
              <a:t>価格（必要なポイント数）の表示クリスタルかゴールド。</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538"/>
            <a:ext cx="1277914" cy="253916"/>
          </a:xfrm>
          <a:prstGeom prst="rect">
            <a:avLst/>
          </a:prstGeom>
          <a:noFill/>
        </p:spPr>
        <p:txBody>
          <a:bodyPr wrap="none" rtlCol="0">
            <a:spAutoFit/>
          </a:bodyPr>
          <a:lstStyle/>
          <a:p>
            <a:r>
              <a:rPr kumimoji="1" lang="en-US" altLang="ja-JP" sz="1050" b="1" dirty="0"/>
              <a:t>06</a:t>
            </a:r>
            <a:r>
              <a:rPr kumimoji="1" lang="ja-JP" altLang="en-US" sz="1050" b="1" dirty="0"/>
              <a:t>．変化ポイント</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537"/>
            <a:ext cx="3390672" cy="246221"/>
          </a:xfrm>
          <a:prstGeom prst="rect">
            <a:avLst/>
          </a:prstGeom>
          <a:noFill/>
        </p:spPr>
        <p:txBody>
          <a:bodyPr wrap="none" rtlCol="0">
            <a:spAutoFit/>
          </a:bodyPr>
          <a:lstStyle/>
          <a:p>
            <a:r>
              <a:rPr kumimoji="1" lang="ja-JP" altLang="en-US" sz="1000" dirty="0"/>
              <a:t>購入した後変化するポイント。クリスタルかゴールド。</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758402"/>
            <a:ext cx="1143262" cy="253916"/>
          </a:xfrm>
          <a:prstGeom prst="rect">
            <a:avLst/>
          </a:prstGeom>
          <a:noFill/>
        </p:spPr>
        <p:txBody>
          <a:bodyPr wrap="none" rtlCol="0">
            <a:spAutoFit/>
          </a:bodyPr>
          <a:lstStyle/>
          <a:p>
            <a:r>
              <a:rPr kumimoji="1" lang="en-US" altLang="ja-JP" sz="1050" b="1" dirty="0"/>
              <a:t>07</a:t>
            </a:r>
            <a:r>
              <a:rPr kumimoji="1" lang="ja-JP" altLang="en-US" sz="1050" b="1" dirty="0"/>
              <a:t>．購入ボタン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035401"/>
            <a:ext cx="1595309" cy="246221"/>
          </a:xfrm>
          <a:prstGeom prst="rect">
            <a:avLst/>
          </a:prstGeom>
          <a:noFill/>
        </p:spPr>
        <p:txBody>
          <a:bodyPr wrap="none" rtlCol="0">
            <a:spAutoFit/>
          </a:bodyPr>
          <a:lstStyle/>
          <a:p>
            <a:r>
              <a:rPr kumimoji="1" lang="ja-JP" altLang="en-US" sz="1000" dirty="0"/>
              <a:t>購入を決定するボタン。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2810431"/>
            <a:ext cx="92845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．サブ見出し</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223083" y="2918153"/>
            <a:ext cx="885016" cy="17368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C7638C5-FD47-4322-B402-5F6DC073B819}"/>
              </a:ext>
            </a:extLst>
          </p:cNvPr>
          <p:cNvCxnSpPr>
            <a:cxnSpLocks/>
            <a:stCxn id="61" idx="1"/>
          </p:cNvCxnSpPr>
          <p:nvPr/>
        </p:nvCxnSpPr>
        <p:spPr>
          <a:xfrm flipH="1">
            <a:off x="2600685" y="3683320"/>
            <a:ext cx="507414" cy="43049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DDC5AA75-849C-4B63-80A1-D6D6B36E1CD9}"/>
              </a:ext>
            </a:extLst>
          </p:cNvPr>
          <p:cNvSpPr txBox="1"/>
          <p:nvPr/>
        </p:nvSpPr>
        <p:spPr>
          <a:xfrm>
            <a:off x="3108099" y="3575598"/>
            <a:ext cx="1031051" cy="215444"/>
          </a:xfrm>
          <a:prstGeom prst="rect">
            <a:avLst/>
          </a:prstGeom>
          <a:noFill/>
        </p:spPr>
        <p:txBody>
          <a:bodyPr wrap="square" rtlCol="0">
            <a:spAutoFit/>
          </a:bodyPr>
          <a:lstStyle/>
          <a:p>
            <a:r>
              <a:rPr kumimoji="1" lang="en-US" altLang="ja-JP" sz="800" dirty="0">
                <a:latin typeface="+mn-ea"/>
              </a:rPr>
              <a:t>07</a:t>
            </a:r>
            <a:r>
              <a:rPr kumimoji="1" lang="ja-JP" altLang="en-US" sz="800" dirty="0">
                <a:latin typeface="+mn-ea"/>
              </a:rPr>
              <a:t>．購入ボタン</a:t>
            </a:r>
          </a:p>
        </p:txBody>
      </p:sp>
      <p:cxnSp>
        <p:nvCxnSpPr>
          <p:cNvPr id="62" name="直線コネクタ 61">
            <a:extLst>
              <a:ext uri="{FF2B5EF4-FFF2-40B4-BE49-F238E27FC236}">
                <a16:creationId xmlns:a16="http://schemas.microsoft.com/office/drawing/2014/main" id="{B280E8D4-82EB-44B0-AF4A-2E8CD56D7394}"/>
              </a:ext>
            </a:extLst>
          </p:cNvPr>
          <p:cNvCxnSpPr>
            <a:cxnSpLocks/>
            <a:stCxn id="63" idx="1"/>
          </p:cNvCxnSpPr>
          <p:nvPr/>
        </p:nvCxnSpPr>
        <p:spPr>
          <a:xfrm flipH="1" flipV="1">
            <a:off x="1736521" y="4185990"/>
            <a:ext cx="1371578" cy="33452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EF43E2CF-5978-467D-B81D-2B39DFA17DC1}"/>
              </a:ext>
            </a:extLst>
          </p:cNvPr>
          <p:cNvSpPr txBox="1"/>
          <p:nvPr/>
        </p:nvSpPr>
        <p:spPr>
          <a:xfrm>
            <a:off x="3108099" y="4412791"/>
            <a:ext cx="1031051" cy="215444"/>
          </a:xfrm>
          <a:prstGeom prst="rect">
            <a:avLst/>
          </a:prstGeom>
          <a:noFill/>
        </p:spPr>
        <p:txBody>
          <a:bodyPr wrap="square" rtlCol="0">
            <a:spAutoFit/>
          </a:bodyPr>
          <a:lstStyle/>
          <a:p>
            <a:r>
              <a:rPr kumimoji="1" lang="en-US" altLang="ja-JP" sz="800" dirty="0">
                <a:latin typeface="+mn-ea"/>
              </a:rPr>
              <a:t>08</a:t>
            </a:r>
            <a:r>
              <a:rPr kumimoji="1" lang="ja-JP" altLang="en-US" sz="800" dirty="0">
                <a:latin typeface="+mn-ea"/>
              </a:rPr>
              <a:t>．やめるボタン</a:t>
            </a:r>
          </a:p>
        </p:txBody>
      </p:sp>
      <p:sp>
        <p:nvSpPr>
          <p:cNvPr id="64" name="テキスト ボックス 63">
            <a:extLst>
              <a:ext uri="{FF2B5EF4-FFF2-40B4-BE49-F238E27FC236}">
                <a16:creationId xmlns:a16="http://schemas.microsoft.com/office/drawing/2014/main" id="{7772149A-7AAB-453E-AE21-D742F084DAE4}"/>
              </a:ext>
            </a:extLst>
          </p:cNvPr>
          <p:cNvSpPr txBox="1"/>
          <p:nvPr/>
        </p:nvSpPr>
        <p:spPr>
          <a:xfrm>
            <a:off x="4389639" y="4304705"/>
            <a:ext cx="1277914" cy="253916"/>
          </a:xfrm>
          <a:prstGeom prst="rect">
            <a:avLst/>
          </a:prstGeom>
          <a:noFill/>
        </p:spPr>
        <p:txBody>
          <a:bodyPr wrap="none" rtlCol="0">
            <a:spAutoFit/>
          </a:bodyPr>
          <a:lstStyle/>
          <a:p>
            <a:r>
              <a:rPr kumimoji="1" lang="en-US" altLang="ja-JP" sz="1050" b="1" dirty="0"/>
              <a:t>08</a:t>
            </a:r>
            <a:r>
              <a:rPr kumimoji="1" lang="ja-JP" altLang="en-US" sz="1050" b="1" dirty="0"/>
              <a:t>．やめるボタン</a:t>
            </a:r>
          </a:p>
        </p:txBody>
      </p:sp>
      <p:sp>
        <p:nvSpPr>
          <p:cNvPr id="65" name="テキスト ボックス 64">
            <a:extLst>
              <a:ext uri="{FF2B5EF4-FFF2-40B4-BE49-F238E27FC236}">
                <a16:creationId xmlns:a16="http://schemas.microsoft.com/office/drawing/2014/main" id="{10B1CDE2-578E-447C-BA03-ED3BB9B776A2}"/>
              </a:ext>
            </a:extLst>
          </p:cNvPr>
          <p:cNvSpPr txBox="1"/>
          <p:nvPr/>
        </p:nvSpPr>
        <p:spPr>
          <a:xfrm>
            <a:off x="4574850" y="4581704"/>
            <a:ext cx="3005951" cy="246221"/>
          </a:xfrm>
          <a:prstGeom prst="rect">
            <a:avLst/>
          </a:prstGeom>
          <a:noFill/>
        </p:spPr>
        <p:txBody>
          <a:bodyPr wrap="none" rtlCol="0">
            <a:spAutoFit/>
          </a:bodyPr>
          <a:lstStyle/>
          <a:p>
            <a:r>
              <a:rPr kumimoji="1" lang="ja-JP" altLang="en-US" sz="1000" dirty="0"/>
              <a:t>こうにゅうをやめてウィンドウを閉じるボタン。</a:t>
            </a:r>
            <a:endParaRPr kumimoji="1" lang="en-US" altLang="ja-JP" sz="1000" dirty="0"/>
          </a:p>
        </p:txBody>
      </p:sp>
    </p:spTree>
    <p:extLst>
      <p:ext uri="{BB962C8B-B14F-4D97-AF65-F5344CB8AC3E}">
        <p14:creationId xmlns:p14="http://schemas.microsoft.com/office/powerpoint/2010/main" val="219463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ブルー, 駐車場, 駐車, ストリート が含まれている画像&#10;&#10;自動的に生成された説明">
            <a:extLst>
              <a:ext uri="{FF2B5EF4-FFF2-40B4-BE49-F238E27FC236}">
                <a16:creationId xmlns:a16="http://schemas.microsoft.com/office/drawing/2014/main" id="{2748BEB9-6183-4FCC-A1F0-1D4DFA131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6" y="1105341"/>
            <a:ext cx="2145531" cy="380812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89647" cy="276999"/>
          </a:xfrm>
          <a:prstGeom prst="rect">
            <a:avLst/>
          </a:prstGeom>
          <a:noFill/>
        </p:spPr>
        <p:txBody>
          <a:bodyPr wrap="none" rtlCol="0">
            <a:spAutoFit/>
          </a:bodyPr>
          <a:lstStyle/>
          <a:p>
            <a:r>
              <a:rPr kumimoji="1" lang="ja-JP" altLang="en-US" sz="1200" b="1" dirty="0"/>
              <a:t>○</a:t>
            </a:r>
            <a:r>
              <a:rPr kumimoji="1" lang="en-US" altLang="ja-JP" sz="1200" b="1" dirty="0"/>
              <a:t>sh300</a:t>
            </a:r>
            <a:r>
              <a:rPr kumimoji="1" lang="ja-JP" altLang="en-US" sz="1200" b="1" dirty="0"/>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．ページ見出し</a:t>
            </a:r>
            <a:endParaRPr kumimoji="1" lang="en-US" altLang="ja-JP" sz="800" dirty="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dirty="0">
                <a:latin typeface="+mn-ea"/>
              </a:rPr>
              <a:t>画面の下部が強化画面の</a:t>
            </a:r>
            <a:r>
              <a:rPr kumimoji="1" lang="en-US" altLang="ja-JP" sz="1000" dirty="0">
                <a:latin typeface="+mn-ea"/>
              </a:rPr>
              <a:t>tr120.</a:t>
            </a:r>
            <a:r>
              <a:rPr kumimoji="1" lang="ja-JP" altLang="en-US" sz="1000" dirty="0">
                <a:latin typeface="+mn-ea"/>
              </a:rPr>
              <a:t>強化素材選択と同じ。</a:t>
            </a:r>
            <a:endParaRPr kumimoji="1" lang="en-US" altLang="ja-JP" sz="1000" dirty="0">
              <a:latin typeface="+mn-ea"/>
            </a:endParaRPr>
          </a:p>
          <a:p>
            <a:r>
              <a:rPr kumimoji="1" lang="ja-JP" altLang="en-US" sz="1000" dirty="0">
                <a:latin typeface="+mn-ea"/>
              </a:rPr>
              <a:t>上部の表示が変わる。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強化画面仕様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dirty="0"/>
              <a:t>01</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dirty="0"/>
              <a:t>ページ見出しのテキスト。</a:t>
            </a:r>
            <a:endParaRPr kumimoji="1" lang="en-US" altLang="ja-JP" sz="1000" dirty="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．もどるボタン</a:t>
            </a:r>
            <a:endParaRPr kumimoji="1" lang="en-US" altLang="ja-JP" sz="800" dirty="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1842847"/>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735125"/>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．ポイント状況</a:t>
            </a:r>
            <a:endParaRPr kumimoji="1" lang="en-US" altLang="ja-JP" sz="800" dirty="0">
              <a:latin typeface="+mn-ea"/>
            </a:endParaRPr>
          </a:p>
        </p:txBody>
      </p:sp>
      <p:sp>
        <p:nvSpPr>
          <p:cNvPr id="24" name="テキスト ボックス 23">
            <a:extLst>
              <a:ext uri="{FF2B5EF4-FFF2-40B4-BE49-F238E27FC236}">
                <a16:creationId xmlns:a16="http://schemas.microsoft.com/office/drawing/2014/main" id="{A623256E-D426-4336-A238-DC9A6A21866E}"/>
              </a:ext>
            </a:extLst>
          </p:cNvPr>
          <p:cNvSpPr txBox="1"/>
          <p:nvPr/>
        </p:nvSpPr>
        <p:spPr>
          <a:xfrm>
            <a:off x="3108099" y="2000556"/>
            <a:ext cx="1031051"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．ポイント期間</a:t>
            </a:r>
            <a:endParaRPr kumimoji="1" lang="en-US" altLang="ja-JP" sz="800" dirty="0">
              <a:latin typeface="+mn-ea"/>
            </a:endParaRPr>
          </a:p>
        </p:txBody>
      </p:sp>
      <p:cxnSp>
        <p:nvCxnSpPr>
          <p:cNvPr id="25" name="直線コネクタ 24">
            <a:extLst>
              <a:ext uri="{FF2B5EF4-FFF2-40B4-BE49-F238E27FC236}">
                <a16:creationId xmlns:a16="http://schemas.microsoft.com/office/drawing/2014/main" id="{31390D2B-4616-4CEC-A7E1-582142739851}"/>
              </a:ext>
            </a:extLst>
          </p:cNvPr>
          <p:cNvCxnSpPr>
            <a:cxnSpLocks/>
            <a:stCxn id="24" idx="1"/>
          </p:cNvCxnSpPr>
          <p:nvPr/>
        </p:nvCxnSpPr>
        <p:spPr>
          <a:xfrm flipH="1">
            <a:off x="2416029" y="2108278"/>
            <a:ext cx="692070" cy="10176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36236"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．次のアイテム表示</a:t>
            </a:r>
            <a:endParaRPr kumimoji="1" lang="en-US" altLang="ja-JP" sz="800" dirty="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33644"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．報酬確認ボタン</a:t>
            </a:r>
            <a:endParaRPr kumimoji="1" lang="en-US" altLang="ja-JP" sz="800" dirty="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31051"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．カードリスト</a:t>
            </a:r>
            <a:endParaRPr kumimoji="1" lang="en-US" altLang="ja-JP" sz="800" dirty="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dirty="0"/>
              <a:t>02</a:t>
            </a:r>
            <a:r>
              <a:rPr kumimoji="1" lang="ja-JP" altLang="en-US" sz="1050" b="1" dirty="0"/>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dirty="0"/>
              <a:t>ショップトップにもどるボタン。</a:t>
            </a:r>
            <a:endParaRPr kumimoji="1" lang="en-US" altLang="ja-JP" sz="1000" dirty="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dirty="0"/>
              <a:t>03</a:t>
            </a:r>
            <a:r>
              <a:rPr kumimoji="1" lang="ja-JP" altLang="en-US" sz="1050" b="1" dirty="0"/>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dirty="0"/>
              <a:t>カードが選択されていくとその分加算されるポイントを加えたものが</a:t>
            </a:r>
            <a:endParaRPr kumimoji="1" lang="en-US" altLang="ja-JP" sz="1000" dirty="0"/>
          </a:p>
          <a:p>
            <a:r>
              <a:rPr kumimoji="1" lang="ja-JP" altLang="en-US" sz="1000" dirty="0"/>
              <a:t>右にリアルタイムで表示される。</a:t>
            </a:r>
            <a:endParaRPr kumimoji="1" lang="en-US" altLang="ja-JP" sz="1000" dirty="0"/>
          </a:p>
        </p:txBody>
      </p:sp>
      <p:sp>
        <p:nvSpPr>
          <p:cNvPr id="44" name="テキスト ボックス 43">
            <a:extLst>
              <a:ext uri="{FF2B5EF4-FFF2-40B4-BE49-F238E27FC236}">
                <a16:creationId xmlns:a16="http://schemas.microsoft.com/office/drawing/2014/main" id="{7704C3A9-ABDE-4656-AA75-952C581520F7}"/>
              </a:ext>
            </a:extLst>
          </p:cNvPr>
          <p:cNvSpPr txBox="1"/>
          <p:nvPr/>
        </p:nvSpPr>
        <p:spPr>
          <a:xfrm>
            <a:off x="4395631" y="3628277"/>
            <a:ext cx="1277914" cy="253916"/>
          </a:xfrm>
          <a:prstGeom prst="rect">
            <a:avLst/>
          </a:prstGeom>
          <a:noFill/>
        </p:spPr>
        <p:txBody>
          <a:bodyPr wrap="none" rtlCol="0">
            <a:spAutoFit/>
          </a:bodyPr>
          <a:lstStyle/>
          <a:p>
            <a:r>
              <a:rPr kumimoji="1" lang="en-US" altLang="ja-JP" sz="1050" b="1" dirty="0"/>
              <a:t>04</a:t>
            </a:r>
            <a:r>
              <a:rPr kumimoji="1" lang="ja-JP" altLang="en-US" sz="1050" b="1" dirty="0"/>
              <a:t>．ポイント期間</a:t>
            </a:r>
          </a:p>
        </p:txBody>
      </p:sp>
      <p:sp>
        <p:nvSpPr>
          <p:cNvPr id="45" name="テキスト ボックス 44">
            <a:extLst>
              <a:ext uri="{FF2B5EF4-FFF2-40B4-BE49-F238E27FC236}">
                <a16:creationId xmlns:a16="http://schemas.microsoft.com/office/drawing/2014/main" id="{89CB977C-5E2D-4B51-B528-00A61DBBA7C5}"/>
              </a:ext>
            </a:extLst>
          </p:cNvPr>
          <p:cNvSpPr txBox="1"/>
          <p:nvPr/>
        </p:nvSpPr>
        <p:spPr>
          <a:xfrm>
            <a:off x="4580842" y="3881321"/>
            <a:ext cx="3262432" cy="400110"/>
          </a:xfrm>
          <a:prstGeom prst="rect">
            <a:avLst/>
          </a:prstGeom>
          <a:noFill/>
        </p:spPr>
        <p:txBody>
          <a:bodyPr wrap="none" rtlCol="0">
            <a:spAutoFit/>
          </a:bodyPr>
          <a:lstStyle/>
          <a:p>
            <a:r>
              <a:rPr kumimoji="1" lang="en-US" altLang="ja-JP" sz="1000" dirty="0"/>
              <a:t>1</a:t>
            </a:r>
            <a:r>
              <a:rPr kumimoji="1" lang="ja-JP" altLang="en-US" sz="1000" dirty="0"/>
              <a:t>ヶ月おきにポイントがリセットされる。</a:t>
            </a:r>
            <a:endParaRPr kumimoji="1" lang="en-US" altLang="ja-JP" sz="1000" dirty="0"/>
          </a:p>
          <a:p>
            <a:r>
              <a:rPr kumimoji="1" lang="ja-JP" altLang="en-US" sz="1000" dirty="0"/>
              <a:t>その終了日時を表示する。（期間については要調整）</a:t>
            </a:r>
            <a:endParaRPr kumimoji="1" lang="en-US" altLang="ja-JP" sz="1000" dirty="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4360929"/>
            <a:ext cx="1547218" cy="253916"/>
          </a:xfrm>
          <a:prstGeom prst="rect">
            <a:avLst/>
          </a:prstGeom>
          <a:noFill/>
        </p:spPr>
        <p:txBody>
          <a:bodyPr wrap="none" rtlCol="0">
            <a:spAutoFit/>
          </a:bodyPr>
          <a:lstStyle/>
          <a:p>
            <a:r>
              <a:rPr kumimoji="1" lang="en-US" altLang="ja-JP" sz="1050" b="1" dirty="0"/>
              <a:t>05</a:t>
            </a:r>
            <a:r>
              <a:rPr kumimoji="1" lang="ja-JP" altLang="en-US" sz="1050" b="1" dirty="0"/>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4613106"/>
            <a:ext cx="3749744" cy="707886"/>
          </a:xfrm>
          <a:prstGeom prst="rect">
            <a:avLst/>
          </a:prstGeom>
          <a:noFill/>
        </p:spPr>
        <p:txBody>
          <a:bodyPr wrap="none" rtlCol="0">
            <a:spAutoFit/>
          </a:bodyPr>
          <a:lstStyle/>
          <a:p>
            <a:r>
              <a:rPr kumimoji="1" lang="ja-JP" altLang="en-US" sz="1000" dirty="0"/>
              <a:t>次のアイテムのアイコンと名前と個数、</a:t>
            </a:r>
            <a:endParaRPr kumimoji="1" lang="en-US" altLang="ja-JP" sz="1000" dirty="0"/>
          </a:p>
          <a:p>
            <a:r>
              <a:rPr kumimoji="1" lang="ja-JP" altLang="en-US" sz="1000" dirty="0"/>
              <a:t>そして獲得のためのポイントが表示される。</a:t>
            </a:r>
            <a:endParaRPr kumimoji="1" lang="en-US" altLang="ja-JP" sz="1000" dirty="0"/>
          </a:p>
          <a:p>
            <a:r>
              <a:rPr kumimoji="1" lang="en-US" altLang="ja-JP" sz="1000" dirty="0"/>
              <a:t>※</a:t>
            </a:r>
            <a:r>
              <a:rPr kumimoji="1" lang="ja-JP" altLang="en-US" sz="1000" dirty="0"/>
              <a:t>報酬リストは最後を過ぎると、</a:t>
            </a:r>
            <a:r>
              <a:rPr kumimoji="1" lang="en-US" altLang="ja-JP" sz="1000" dirty="0"/>
              <a:t>×</a:t>
            </a:r>
            <a:r>
              <a:rPr kumimoji="1" lang="ja-JP" altLang="en-US" sz="1000" dirty="0"/>
              <a:t>ポイントごとに同じものが</a:t>
            </a:r>
            <a:endParaRPr kumimoji="1" lang="en-US" altLang="ja-JP" sz="1000" dirty="0"/>
          </a:p>
          <a:p>
            <a:r>
              <a:rPr kumimoji="1" lang="ja-JP" altLang="en-US" sz="1000" dirty="0"/>
              <a:t>配られるというようになるので、無くなることはない想定。</a:t>
            </a:r>
            <a:endParaRPr kumimoji="1" lang="en-US" altLang="ja-JP" sz="1000" dirty="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5398751"/>
            <a:ext cx="1412566" cy="253916"/>
          </a:xfrm>
          <a:prstGeom prst="rect">
            <a:avLst/>
          </a:prstGeom>
          <a:noFill/>
        </p:spPr>
        <p:txBody>
          <a:bodyPr wrap="none" rtlCol="0">
            <a:spAutoFit/>
          </a:bodyPr>
          <a:lstStyle/>
          <a:p>
            <a:r>
              <a:rPr kumimoji="1" lang="en-US" altLang="ja-JP" sz="1050" b="1" dirty="0"/>
              <a:t>06</a:t>
            </a:r>
            <a:r>
              <a:rPr kumimoji="1" lang="ja-JP" altLang="en-US" sz="1050" b="1" dirty="0"/>
              <a:t>．報酬確認ボタン</a:t>
            </a:r>
          </a:p>
        </p:txBody>
      </p:sp>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5652667"/>
            <a:ext cx="1980029" cy="246221"/>
          </a:xfrm>
          <a:prstGeom prst="rect">
            <a:avLst/>
          </a:prstGeom>
          <a:noFill/>
        </p:spPr>
        <p:txBody>
          <a:bodyPr wrap="none" rtlCol="0">
            <a:spAutoFit/>
          </a:bodyPr>
          <a:lstStyle/>
          <a:p>
            <a:r>
              <a:rPr kumimoji="1" lang="ja-JP" altLang="en-US" sz="1000" dirty="0"/>
              <a:t>報酬一覧が確認できるボタン。</a:t>
            </a:r>
            <a:endParaRPr kumimoji="1" lang="en-US" altLang="ja-JP" sz="1000" dirty="0"/>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951737"/>
            <a:ext cx="1277914" cy="253916"/>
          </a:xfrm>
          <a:prstGeom prst="rect">
            <a:avLst/>
          </a:prstGeom>
          <a:noFill/>
        </p:spPr>
        <p:txBody>
          <a:bodyPr wrap="none" rtlCol="0">
            <a:spAutoFit/>
          </a:bodyPr>
          <a:lstStyle/>
          <a:p>
            <a:r>
              <a:rPr kumimoji="1" lang="en-US" altLang="ja-JP" sz="1050" b="1" dirty="0"/>
              <a:t>07</a:t>
            </a:r>
            <a:r>
              <a:rPr kumimoji="1" lang="ja-JP" altLang="en-US" sz="1050" b="1" dirty="0"/>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6205653"/>
            <a:ext cx="2108269" cy="246221"/>
          </a:xfrm>
          <a:prstGeom prst="rect">
            <a:avLst/>
          </a:prstGeom>
          <a:noFill/>
        </p:spPr>
        <p:txBody>
          <a:bodyPr wrap="none" rtlCol="0">
            <a:spAutoFit/>
          </a:bodyPr>
          <a:lstStyle/>
          <a:p>
            <a:r>
              <a:rPr kumimoji="1" lang="ja-JP" altLang="en-US" sz="1000" dirty="0"/>
              <a:t>前述の強化と同様の表示エリア。</a:t>
            </a:r>
            <a:endParaRPr kumimoji="1" lang="en-US" altLang="ja-JP" sz="1000" dirty="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dirty="0">
                <a:solidFill>
                  <a:schemeClr val="tx1"/>
                </a:solidFill>
                <a:latin typeface="+mn-ea"/>
              </a:rPr>
              <a:t>おまかせについて</a:t>
            </a:r>
            <a:r>
              <a:rPr kumimoji="1" lang="ja-JP" altLang="en-US" sz="1000" b="1" u="sng" dirty="0">
                <a:solidFill>
                  <a:srgbClr val="FF0000"/>
                </a:solidFill>
                <a:latin typeface="+mn-ea"/>
              </a:rPr>
              <a:t>（</a:t>
            </a:r>
            <a:r>
              <a:rPr kumimoji="1" lang="en-US" altLang="ja-JP" sz="1000" b="1" u="sng" dirty="0">
                <a:solidFill>
                  <a:srgbClr val="FF0000"/>
                </a:solidFill>
                <a:latin typeface="+mn-ea"/>
              </a:rPr>
              <a:t>20191217</a:t>
            </a:r>
            <a:r>
              <a:rPr kumimoji="1" lang="ja-JP" altLang="en-US" sz="1000" b="1" u="sng" dirty="0">
                <a:solidFill>
                  <a:srgbClr val="FF0000"/>
                </a:solidFill>
                <a:latin typeface="+mn-ea"/>
              </a:rPr>
              <a:t>修正）</a:t>
            </a:r>
            <a:endParaRPr kumimoji="1" lang="en-US" altLang="ja-JP" sz="1000" b="1" u="sng" dirty="0">
              <a:solidFill>
                <a:srgbClr val="FF0000"/>
              </a:solidFill>
              <a:latin typeface="+mn-ea"/>
            </a:endParaRPr>
          </a:p>
          <a:p>
            <a:r>
              <a:rPr kumimoji="1" lang="ja-JP" altLang="en-US" sz="1000" dirty="0">
                <a:solidFill>
                  <a:schemeClr val="tx1"/>
                </a:solidFill>
                <a:latin typeface="+mn-ea"/>
              </a:rPr>
              <a:t>おまかせは</a:t>
            </a:r>
            <a:r>
              <a:rPr lang="ja-JP" altLang="en-US" sz="1000" dirty="0">
                <a:solidFill>
                  <a:schemeClr val="tx1"/>
                </a:solidFill>
              </a:rPr>
              <a:t>全ての部隊</a:t>
            </a:r>
            <a:r>
              <a:rPr lang="en-US" altLang="ja-JP" sz="1000" dirty="0">
                <a:solidFill>
                  <a:schemeClr val="tx1"/>
                </a:solidFill>
              </a:rPr>
              <a:t>(</a:t>
            </a:r>
            <a:r>
              <a:rPr lang="ja-JP" altLang="en-US" sz="1000" dirty="0">
                <a:solidFill>
                  <a:schemeClr val="tx1"/>
                </a:solidFill>
              </a:rPr>
              <a:t>支援兵器も含む</a:t>
            </a:r>
            <a:r>
              <a:rPr lang="en-US" altLang="ja-JP" sz="1000" dirty="0">
                <a:solidFill>
                  <a:schemeClr val="tx1"/>
                </a:solidFill>
              </a:rPr>
              <a:t>)</a:t>
            </a:r>
            <a:r>
              <a:rPr lang="ja-JP" altLang="en-US" sz="1000" dirty="0">
                <a:solidFill>
                  <a:schemeClr val="tx1"/>
                </a:solidFill>
              </a:rPr>
              <a:t>及び増援キャラで装備していない★</a:t>
            </a:r>
            <a:r>
              <a:rPr lang="en-US" altLang="ja-JP" sz="1000" dirty="0">
                <a:solidFill>
                  <a:schemeClr val="tx1"/>
                </a:solidFill>
              </a:rPr>
              <a:t>3</a:t>
            </a:r>
            <a:r>
              <a:rPr lang="ja-JP" altLang="en-US" sz="1000" dirty="0">
                <a:solidFill>
                  <a:schemeClr val="tx1"/>
                </a:solidFill>
              </a:rPr>
              <a:t>のものを最大で</a:t>
            </a:r>
            <a:r>
              <a:rPr lang="en-US" altLang="ja-JP" sz="1000" dirty="0">
                <a:solidFill>
                  <a:schemeClr val="tx1"/>
                </a:solidFill>
              </a:rPr>
              <a:t>99</a:t>
            </a:r>
            <a:r>
              <a:rPr lang="ja-JP" altLang="en-US" sz="1000" dirty="0">
                <a:solidFill>
                  <a:schemeClr val="tx1"/>
                </a:solidFill>
              </a:rPr>
              <a:t>枚まで選択する。</a:t>
            </a:r>
            <a:endParaRPr kumimoji="1" lang="ja-JP" altLang="en-US" sz="1000" dirty="0">
              <a:solidFill>
                <a:schemeClr val="tx1"/>
              </a:solidFill>
              <a:latin typeface="+mn-ea"/>
            </a:endParaRPr>
          </a:p>
        </p:txBody>
      </p:sp>
    </p:spTree>
    <p:extLst>
      <p:ext uri="{BB962C8B-B14F-4D97-AF65-F5344CB8AC3E}">
        <p14:creationId xmlns:p14="http://schemas.microsoft.com/office/powerpoint/2010/main" val="235678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90637" cy="276999"/>
          </a:xfrm>
          <a:prstGeom prst="rect">
            <a:avLst/>
          </a:prstGeom>
          <a:noFill/>
        </p:spPr>
        <p:txBody>
          <a:bodyPr wrap="none" rtlCol="0">
            <a:spAutoFit/>
          </a:bodyPr>
          <a:lstStyle/>
          <a:p>
            <a:r>
              <a:rPr kumimoji="1" lang="ja-JP" altLang="en-US" sz="1200" b="1" dirty="0"/>
              <a:t>○</a:t>
            </a:r>
            <a:r>
              <a:rPr kumimoji="1" lang="en-US" altLang="ja-JP" sz="1200" b="1" dirty="0"/>
              <a:t>sh300a</a:t>
            </a:r>
            <a:r>
              <a:rPr kumimoji="1" lang="ja-JP" altLang="en-US" sz="1200" b="1" dirty="0"/>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dirty="0"/>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dirty="0">
                <a:latin typeface="+mn-ea"/>
              </a:rPr>
              <a:t>類似といより同様の画面は以下。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強化画面仕様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p>
          <a:p>
            <a:r>
              <a:rPr kumimoji="1" lang="en-US" altLang="ja-JP" sz="1000" dirty="0">
                <a:latin typeface="+mn-ea"/>
              </a:rPr>
              <a:t>tr120b.</a:t>
            </a:r>
            <a:r>
              <a:rPr kumimoji="1" lang="zh-TW" altLang="en-US" sz="1000" dirty="0">
                <a:latin typeface="メイリオ" panose="020B0604030504040204" pitchFamily="50" charset="-128"/>
                <a:ea typeface="メイリオ" panose="020B0604030504040204" pitchFamily="50" charset="-128"/>
              </a:rPr>
              <a:t>強化素材確認</a:t>
            </a:r>
            <a:endParaRPr kumimoji="1" lang="en-US" altLang="zh-TW"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判定や表示物も同じとなる。</a:t>
            </a:r>
            <a:endParaRPr kumimoji="1"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5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782860" cy="276999"/>
          </a:xfrm>
          <a:prstGeom prst="rect">
            <a:avLst/>
          </a:prstGeom>
          <a:noFill/>
        </p:spPr>
        <p:txBody>
          <a:bodyPr wrap="none" rtlCol="0">
            <a:spAutoFit/>
          </a:bodyPr>
          <a:lstStyle/>
          <a:p>
            <a:r>
              <a:rPr kumimoji="1" lang="ja-JP" altLang="en-US" sz="1200" b="1" dirty="0"/>
              <a:t>○</a:t>
            </a:r>
            <a:r>
              <a:rPr kumimoji="1" lang="en-US" altLang="ja-JP" sz="1200" b="1" dirty="0"/>
              <a:t>sh300b</a:t>
            </a:r>
            <a:r>
              <a:rPr kumimoji="1" lang="ja-JP" altLang="en-US" sz="1200" b="1" dirty="0"/>
              <a:t>．分解結果</a:t>
            </a:r>
            <a:r>
              <a:rPr kumimoji="1" lang="en-US" altLang="ja-JP" sz="1200" b="1" dirty="0"/>
              <a:t>1</a:t>
            </a:r>
            <a:endParaRPr kumimoji="1" lang="ja-JP" altLang="en-US" sz="1200" b="1" dirty="0"/>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dirty="0"/>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dirty="0">
                <a:latin typeface="+mn-ea"/>
              </a:rPr>
              <a:t>決定してポイントを獲得して変化ポイントがわかる表示。</a:t>
            </a:r>
            <a:endParaRPr kumimoji="1" lang="en-US" altLang="ja-JP" sz="1000" dirty="0">
              <a:latin typeface="+mn-ea"/>
            </a:endParaRPr>
          </a:p>
          <a:p>
            <a:r>
              <a:rPr kumimoji="1" lang="ja-JP" altLang="en-US" sz="1000" dirty="0">
                <a:latin typeface="+mn-ea"/>
                <a:ea typeface="メイリオ" panose="020B0604030504040204" pitchFamily="50" charset="-128"/>
              </a:rPr>
              <a:t>共通メッセージウィンドウで対応。</a:t>
            </a:r>
            <a:endParaRPr kumimoji="1" lang="en-US" altLang="ja-JP" sz="1000" dirty="0">
              <a:latin typeface="+mn-ea"/>
              <a:ea typeface="メイリオ" panose="020B0604030504040204" pitchFamily="50" charset="-128"/>
            </a:endParaRPr>
          </a:p>
        </p:txBody>
      </p:sp>
    </p:spTree>
    <p:extLst>
      <p:ext uri="{BB962C8B-B14F-4D97-AF65-F5344CB8AC3E}">
        <p14:creationId xmlns:p14="http://schemas.microsoft.com/office/powerpoint/2010/main" val="3685925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779654" cy="276999"/>
          </a:xfrm>
          <a:prstGeom prst="rect">
            <a:avLst/>
          </a:prstGeom>
          <a:noFill/>
        </p:spPr>
        <p:txBody>
          <a:bodyPr wrap="none" rtlCol="0">
            <a:spAutoFit/>
          </a:bodyPr>
          <a:lstStyle/>
          <a:p>
            <a:r>
              <a:rPr kumimoji="1" lang="ja-JP" altLang="en-US" sz="1200" b="1" dirty="0"/>
              <a:t>○</a:t>
            </a:r>
            <a:r>
              <a:rPr kumimoji="1" lang="en-US" altLang="ja-JP" sz="1200" b="1" dirty="0"/>
              <a:t>sh300c</a:t>
            </a:r>
            <a:r>
              <a:rPr kumimoji="1" lang="ja-JP" altLang="en-US" sz="1200" b="1" dirty="0"/>
              <a:t>．分解結果</a:t>
            </a:r>
            <a:r>
              <a:rPr kumimoji="1" lang="en-US" altLang="ja-JP" sz="1200" b="1" dirty="0"/>
              <a:t>2</a:t>
            </a:r>
            <a:endParaRPr kumimoji="1" lang="ja-JP" altLang="en-US" sz="1200" b="1" dirty="0"/>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dirty="0"/>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dirty="0">
                <a:latin typeface="+mn-ea"/>
              </a:rPr>
              <a:t>ポイントが達した際、商品を獲得したことを示すウィンドウ。</a:t>
            </a:r>
            <a:endParaRPr kumimoji="1" lang="en-US" altLang="ja-JP" sz="1000" dirty="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Tree>
    <p:extLst>
      <p:ext uri="{BB962C8B-B14F-4D97-AF65-F5344CB8AC3E}">
        <p14:creationId xmlns:p14="http://schemas.microsoft.com/office/powerpoint/2010/main" val="292234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87431" cy="276999"/>
          </a:xfrm>
          <a:prstGeom prst="rect">
            <a:avLst/>
          </a:prstGeom>
          <a:noFill/>
        </p:spPr>
        <p:txBody>
          <a:bodyPr wrap="none" rtlCol="0">
            <a:spAutoFit/>
          </a:bodyPr>
          <a:lstStyle/>
          <a:p>
            <a:r>
              <a:rPr kumimoji="1" lang="ja-JP" altLang="en-US" sz="1200" b="1" dirty="0"/>
              <a:t>○</a:t>
            </a:r>
            <a:r>
              <a:rPr kumimoji="1" lang="en-US" altLang="ja-JP" sz="1200" b="1" dirty="0"/>
              <a:t>sh300c</a:t>
            </a:r>
            <a:r>
              <a:rPr kumimoji="1" lang="ja-JP" altLang="en-US" sz="1200" b="1" dirty="0"/>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endParaRPr kumimoji="1" lang="en-US" altLang="ja-JP" sz="800" dirty="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．アイテム情報</a:t>
            </a:r>
            <a:endParaRPr kumimoji="1" lang="en-US" altLang="ja-JP" sz="800" dirty="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．獲得済マーク</a:t>
            </a:r>
            <a:endParaRPr kumimoji="1" lang="en-US" altLang="ja-JP" sz="800" dirty="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．もどるボタン</a:t>
            </a:r>
            <a:endParaRPr kumimoji="1" lang="en-US" altLang="ja-JP" sz="800" dirty="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dirty="0"/>
              <a:t>ウィンドウ見出しのテキスト。</a:t>
            </a:r>
            <a:endParaRPr kumimoji="1" lang="en-US" altLang="ja-JP" sz="1000" dirty="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dirty="0"/>
              <a:t>02</a:t>
            </a:r>
            <a:r>
              <a:rPr kumimoji="1" lang="ja-JP" altLang="en-US" sz="1050" b="1" dirty="0"/>
              <a:t>．アイテム情報</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dirty="0"/>
              <a:t>アイコン、アイテム数、アイテム名、獲得のためのポイントを表示する。</a:t>
            </a:r>
            <a:endParaRPr kumimoji="1" lang="en-US" altLang="ja-JP" sz="1000" dirty="0"/>
          </a:p>
          <a:p>
            <a:endParaRPr kumimoji="1" lang="en-US" altLang="ja-JP" sz="1000" dirty="0"/>
          </a:p>
          <a:p>
            <a:r>
              <a:rPr kumimoji="1" lang="ja-JP" altLang="en-US" sz="1000" dirty="0"/>
              <a:t>アイコンの長押しでアイテムの説明ウィンドウを表示する。</a:t>
            </a:r>
            <a:endParaRPr kumimoji="1" lang="en-US" altLang="ja-JP" sz="1000" dirty="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dirty="0"/>
              <a:t>03</a:t>
            </a:r>
            <a:r>
              <a:rPr kumimoji="1" lang="ja-JP" altLang="en-US" sz="1050" b="1" dirty="0"/>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dirty="0"/>
              <a:t>獲得済のアイテムにはそれがわかるマークを表示する。</a:t>
            </a:r>
            <a:endParaRPr kumimoji="1" lang="en-US" altLang="ja-JP" sz="1000" dirty="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dirty="0"/>
              <a:t>04</a:t>
            </a:r>
            <a:r>
              <a:rPr kumimoji="1" lang="ja-JP" altLang="en-US" sz="1050" b="1" dirty="0"/>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dirty="0"/>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dirty="0">
                <a:latin typeface="+mn-ea"/>
              </a:rPr>
              <a:t>リストの一番最後の繰り返しになった場合の表示については、</a:t>
            </a:r>
            <a:endParaRPr kumimoji="1" lang="en-US" altLang="ja-JP" sz="1000" dirty="0">
              <a:latin typeface="+mn-ea"/>
            </a:endParaRPr>
          </a:p>
          <a:p>
            <a:endParaRPr kumimoji="1" lang="en-US" altLang="ja-JP" sz="1000" b="1" dirty="0">
              <a:solidFill>
                <a:srgbClr val="00B050"/>
              </a:solidFill>
              <a:latin typeface="+mn-ea"/>
            </a:endParaRPr>
          </a:p>
          <a:p>
            <a:r>
              <a:rPr kumimoji="1" lang="ja-JP" altLang="en-US" sz="1000" dirty="0">
                <a:latin typeface="+mn-ea"/>
              </a:rPr>
              <a:t>ポイント　</a:t>
            </a:r>
            <a:r>
              <a:rPr kumimoji="1" lang="en-US" altLang="ja-JP" sz="1000" dirty="0">
                <a:latin typeface="+mn-ea"/>
              </a:rPr>
              <a:t>999,999,999</a:t>
            </a:r>
            <a:r>
              <a:rPr kumimoji="1" lang="ja-JP" altLang="en-US" sz="1000" dirty="0">
                <a:latin typeface="+mn-ea"/>
              </a:rPr>
              <a:t>ポイントおき</a:t>
            </a:r>
            <a:endParaRPr kumimoji="1" lang="en-US" altLang="ja-JP" sz="1000" dirty="0">
              <a:latin typeface="+mn-ea"/>
            </a:endParaRPr>
          </a:p>
          <a:p>
            <a:endParaRPr kumimoji="1" lang="en-US" altLang="ja-JP" sz="1000" dirty="0">
              <a:latin typeface="+mn-ea"/>
            </a:endParaRPr>
          </a:p>
          <a:p>
            <a:r>
              <a:rPr kumimoji="1" lang="ja-JP" altLang="en-US" sz="1000" dirty="0">
                <a:latin typeface="+mn-ea"/>
              </a:rPr>
              <a:t>という感じで表記したい。</a:t>
            </a:r>
            <a:endParaRPr kumimoji="1" lang="en-US" altLang="ja-JP" sz="1000" dirty="0">
              <a:latin typeface="+mn-ea"/>
            </a:endParaRPr>
          </a:p>
          <a:p>
            <a:r>
              <a:rPr kumimoji="1" lang="ja-JP" altLang="en-US" sz="1000" dirty="0">
                <a:latin typeface="+mn-ea"/>
              </a:rPr>
              <a:t>ここだけ通算のポイントではなくなる。</a:t>
            </a:r>
            <a:endParaRPr kumimoji="1" lang="en-US" altLang="ja-JP" sz="1000" dirty="0">
              <a:latin typeface="+mn-ea"/>
            </a:endParaRPr>
          </a:p>
        </p:txBody>
      </p:sp>
    </p:spTree>
    <p:extLst>
      <p:ext uri="{BB962C8B-B14F-4D97-AF65-F5344CB8AC3E}">
        <p14:creationId xmlns:p14="http://schemas.microsoft.com/office/powerpoint/2010/main" val="3278003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コンピュータ, ストリート が含まれている画像&#10;&#10;自動的に生成された説明">
            <a:extLst>
              <a:ext uri="{FF2B5EF4-FFF2-40B4-BE49-F238E27FC236}">
                <a16:creationId xmlns:a16="http://schemas.microsoft.com/office/drawing/2014/main" id="{0E81EF37-D07B-4BC4-9997-92C71E87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56910" cy="382217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793026" cy="276999"/>
          </a:xfrm>
          <a:prstGeom prst="rect">
            <a:avLst/>
          </a:prstGeom>
          <a:noFill/>
        </p:spPr>
        <p:txBody>
          <a:bodyPr wrap="none" rtlCol="0">
            <a:spAutoFit/>
          </a:bodyPr>
          <a:lstStyle/>
          <a:p>
            <a:r>
              <a:rPr kumimoji="1" lang="ja-JP" altLang="en-US" sz="1200" b="1" dirty="0"/>
              <a:t>○</a:t>
            </a:r>
            <a:r>
              <a:rPr kumimoji="1" lang="en-US" altLang="ja-JP" sz="1200" b="1" dirty="0"/>
              <a:t>sh300e</a:t>
            </a:r>
            <a:r>
              <a:rPr kumimoji="1" lang="ja-JP" altLang="en-US" sz="1200" b="1" dirty="0"/>
              <a:t>．アイテム説明ウィンドウ</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13" name="テキスト ボックス 12">
            <a:extLst>
              <a:ext uri="{FF2B5EF4-FFF2-40B4-BE49-F238E27FC236}">
                <a16:creationId xmlns:a16="http://schemas.microsoft.com/office/drawing/2014/main" id="{2BF0A680-BDAF-41E9-81EE-C3198BC5551A}"/>
              </a:ext>
            </a:extLst>
          </p:cNvPr>
          <p:cNvSpPr txBox="1"/>
          <p:nvPr/>
        </p:nvSpPr>
        <p:spPr>
          <a:xfrm>
            <a:off x="3108099" y="2174287"/>
            <a:ext cx="1236236" cy="215444"/>
          </a:xfrm>
          <a:prstGeom prst="rect">
            <a:avLst/>
          </a:prstGeom>
          <a:noFill/>
        </p:spPr>
        <p:txBody>
          <a:bodyPr wrap="square" rtlCol="0">
            <a:spAutoFit/>
          </a:bodyPr>
          <a:lstStyle/>
          <a:p>
            <a:r>
              <a:rPr kumimoji="1" lang="en-US" altLang="ja-JP" sz="800" dirty="0">
                <a:latin typeface="+mn-ea"/>
              </a:rPr>
              <a:t>01</a:t>
            </a:r>
            <a:r>
              <a:rPr kumimoji="1" lang="ja-JP" altLang="en-US" sz="800" dirty="0">
                <a:latin typeface="+mn-ea"/>
              </a:rPr>
              <a:t>．ウィンドウ見出し</a:t>
            </a:r>
            <a:endParaRPr kumimoji="1" lang="en-US" altLang="ja-JP" sz="800" dirty="0">
              <a:latin typeface="+mn-ea"/>
            </a:endParaRPr>
          </a:p>
        </p:txBody>
      </p:sp>
      <p:cxnSp>
        <p:nvCxnSpPr>
          <p:cNvPr id="14" name="直線コネクタ 13">
            <a:extLst>
              <a:ext uri="{FF2B5EF4-FFF2-40B4-BE49-F238E27FC236}">
                <a16:creationId xmlns:a16="http://schemas.microsoft.com/office/drawing/2014/main" id="{2A39B028-CA51-47F6-86D1-31BF529D9FEC}"/>
              </a:ext>
            </a:extLst>
          </p:cNvPr>
          <p:cNvCxnSpPr>
            <a:cxnSpLocks/>
            <a:stCxn id="13" idx="1"/>
          </p:cNvCxnSpPr>
          <p:nvPr/>
        </p:nvCxnSpPr>
        <p:spPr>
          <a:xfrm flipH="1">
            <a:off x="2258389" y="2282009"/>
            <a:ext cx="849710" cy="8162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3B587A9-E7B1-4E5C-AFFD-B85917F5406F}"/>
              </a:ext>
            </a:extLst>
          </p:cNvPr>
          <p:cNvSpPr txBox="1"/>
          <p:nvPr/>
        </p:nvSpPr>
        <p:spPr>
          <a:xfrm>
            <a:off x="3108099" y="2517306"/>
            <a:ext cx="1236236"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．アイテムアイコン</a:t>
            </a:r>
            <a:endParaRPr kumimoji="1" lang="en-US" altLang="ja-JP" sz="800" dirty="0">
              <a:latin typeface="+mn-ea"/>
            </a:endParaRPr>
          </a:p>
        </p:txBody>
      </p:sp>
      <p:cxnSp>
        <p:nvCxnSpPr>
          <p:cNvPr id="17" name="直線コネクタ 16">
            <a:extLst>
              <a:ext uri="{FF2B5EF4-FFF2-40B4-BE49-F238E27FC236}">
                <a16:creationId xmlns:a16="http://schemas.microsoft.com/office/drawing/2014/main" id="{25BBE40C-B15D-4CB6-AD93-F29F1FFC717E}"/>
              </a:ext>
            </a:extLst>
          </p:cNvPr>
          <p:cNvCxnSpPr>
            <a:cxnSpLocks/>
            <a:stCxn id="16" idx="1"/>
          </p:cNvCxnSpPr>
          <p:nvPr/>
        </p:nvCxnSpPr>
        <p:spPr>
          <a:xfrm flipH="1">
            <a:off x="2035835" y="2625028"/>
            <a:ext cx="107226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D0479CD-A520-42FE-8565-73C48267CAF1}"/>
              </a:ext>
            </a:extLst>
          </p:cNvPr>
          <p:cNvSpPr txBox="1"/>
          <p:nvPr/>
        </p:nvSpPr>
        <p:spPr>
          <a:xfrm>
            <a:off x="3108099" y="2896599"/>
            <a:ext cx="825867"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．説明本文</a:t>
            </a:r>
            <a:endParaRPr kumimoji="1" lang="en-US" altLang="ja-JP" sz="800" dirty="0">
              <a:latin typeface="+mn-ea"/>
            </a:endParaRPr>
          </a:p>
        </p:txBody>
      </p:sp>
      <p:cxnSp>
        <p:nvCxnSpPr>
          <p:cNvPr id="20" name="直線コネクタ 19">
            <a:extLst>
              <a:ext uri="{FF2B5EF4-FFF2-40B4-BE49-F238E27FC236}">
                <a16:creationId xmlns:a16="http://schemas.microsoft.com/office/drawing/2014/main" id="{EA71E44E-EB98-4106-B0FA-F4D7DB06D0CD}"/>
              </a:ext>
            </a:extLst>
          </p:cNvPr>
          <p:cNvCxnSpPr>
            <a:cxnSpLocks/>
            <a:stCxn id="19" idx="1"/>
          </p:cNvCxnSpPr>
          <p:nvPr/>
        </p:nvCxnSpPr>
        <p:spPr>
          <a:xfrm flipH="1">
            <a:off x="2481035" y="3004321"/>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D015A4B-3347-4CF3-BD1D-C366CDF0BE80}"/>
              </a:ext>
            </a:extLst>
          </p:cNvPr>
          <p:cNvSpPr txBox="1"/>
          <p:nvPr/>
        </p:nvSpPr>
        <p:spPr>
          <a:xfrm>
            <a:off x="3108099" y="3365435"/>
            <a:ext cx="1236236" cy="215444"/>
          </a:xfrm>
          <a:prstGeom prst="rect">
            <a:avLst/>
          </a:prstGeom>
          <a:noFill/>
        </p:spPr>
        <p:txBody>
          <a:bodyPr wrap="squar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OK</a:t>
            </a:r>
            <a:r>
              <a:rPr kumimoji="1" lang="ja-JP" altLang="en-US" sz="800" dirty="0">
                <a:latin typeface="+mn-ea"/>
              </a:rPr>
              <a:t>ボタン</a:t>
            </a:r>
            <a:endParaRPr kumimoji="1" lang="en-US" altLang="ja-JP" sz="800" dirty="0">
              <a:latin typeface="+mn-ea"/>
            </a:endParaRPr>
          </a:p>
        </p:txBody>
      </p:sp>
      <p:cxnSp>
        <p:nvCxnSpPr>
          <p:cNvPr id="22" name="直線コネクタ 21">
            <a:extLst>
              <a:ext uri="{FF2B5EF4-FFF2-40B4-BE49-F238E27FC236}">
                <a16:creationId xmlns:a16="http://schemas.microsoft.com/office/drawing/2014/main" id="{581D53B6-067C-41BE-904C-CC55C0622EE3}"/>
              </a:ext>
            </a:extLst>
          </p:cNvPr>
          <p:cNvCxnSpPr>
            <a:cxnSpLocks/>
            <a:stCxn id="21" idx="1"/>
          </p:cNvCxnSpPr>
          <p:nvPr/>
        </p:nvCxnSpPr>
        <p:spPr>
          <a:xfrm flipH="1">
            <a:off x="2258389" y="3473157"/>
            <a:ext cx="849710" cy="88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6D8A5538-63CA-498C-A342-EDF8388EB6E0}"/>
              </a:ext>
            </a:extLst>
          </p:cNvPr>
          <p:cNvSpPr txBox="1"/>
          <p:nvPr/>
        </p:nvSpPr>
        <p:spPr>
          <a:xfrm>
            <a:off x="4395631" y="875485"/>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25" name="テキスト ボックス 24">
            <a:extLst>
              <a:ext uri="{FF2B5EF4-FFF2-40B4-BE49-F238E27FC236}">
                <a16:creationId xmlns:a16="http://schemas.microsoft.com/office/drawing/2014/main" id="{5F88F2B4-AC7E-49CA-A02D-488759D4879B}"/>
              </a:ext>
            </a:extLst>
          </p:cNvPr>
          <p:cNvSpPr txBox="1"/>
          <p:nvPr/>
        </p:nvSpPr>
        <p:spPr>
          <a:xfrm>
            <a:off x="4580842" y="1124451"/>
            <a:ext cx="2877711" cy="246221"/>
          </a:xfrm>
          <a:prstGeom prst="rect">
            <a:avLst/>
          </a:prstGeom>
          <a:noFill/>
        </p:spPr>
        <p:txBody>
          <a:bodyPr wrap="none" rtlCol="0">
            <a:spAutoFit/>
          </a:bodyPr>
          <a:lstStyle/>
          <a:p>
            <a:r>
              <a:rPr kumimoji="1" lang="ja-JP" altLang="en-US" sz="1000" dirty="0"/>
              <a:t>アイテム名がウィンドウの見出しになる想定。</a:t>
            </a:r>
            <a:endParaRPr kumimoji="1" lang="en-US" altLang="ja-JP" sz="1000" dirty="0"/>
          </a:p>
        </p:txBody>
      </p:sp>
      <p:sp>
        <p:nvSpPr>
          <p:cNvPr id="26" name="テキスト ボックス 25">
            <a:extLst>
              <a:ext uri="{FF2B5EF4-FFF2-40B4-BE49-F238E27FC236}">
                <a16:creationId xmlns:a16="http://schemas.microsoft.com/office/drawing/2014/main" id="{78A3DB06-8955-443E-8FD2-1D343EBEAD36}"/>
              </a:ext>
            </a:extLst>
          </p:cNvPr>
          <p:cNvSpPr txBox="1"/>
          <p:nvPr/>
        </p:nvSpPr>
        <p:spPr>
          <a:xfrm>
            <a:off x="4395631" y="1459206"/>
            <a:ext cx="1547218" cy="253916"/>
          </a:xfrm>
          <a:prstGeom prst="rect">
            <a:avLst/>
          </a:prstGeom>
          <a:noFill/>
        </p:spPr>
        <p:txBody>
          <a:bodyPr wrap="none" rtlCol="0">
            <a:spAutoFit/>
          </a:bodyPr>
          <a:lstStyle/>
          <a:p>
            <a:r>
              <a:rPr kumimoji="1" lang="en-US" altLang="ja-JP" sz="1050" b="1" dirty="0"/>
              <a:t>02</a:t>
            </a:r>
            <a:r>
              <a:rPr kumimoji="1" lang="ja-JP" altLang="en-US" sz="1050" b="1" dirty="0"/>
              <a:t>．アイテムアイコン</a:t>
            </a:r>
          </a:p>
        </p:txBody>
      </p:sp>
      <p:sp>
        <p:nvSpPr>
          <p:cNvPr id="27" name="テキスト ボックス 26">
            <a:extLst>
              <a:ext uri="{FF2B5EF4-FFF2-40B4-BE49-F238E27FC236}">
                <a16:creationId xmlns:a16="http://schemas.microsoft.com/office/drawing/2014/main" id="{2B6FBBC8-83C1-4394-9CB4-7AC34E461C62}"/>
              </a:ext>
            </a:extLst>
          </p:cNvPr>
          <p:cNvSpPr txBox="1"/>
          <p:nvPr/>
        </p:nvSpPr>
        <p:spPr>
          <a:xfrm>
            <a:off x="4580842" y="1708172"/>
            <a:ext cx="2492990" cy="246221"/>
          </a:xfrm>
          <a:prstGeom prst="rect">
            <a:avLst/>
          </a:prstGeom>
          <a:noFill/>
        </p:spPr>
        <p:txBody>
          <a:bodyPr wrap="none" rtlCol="0">
            <a:spAutoFit/>
          </a:bodyPr>
          <a:lstStyle/>
          <a:p>
            <a:r>
              <a:rPr kumimoji="1" lang="ja-JP" altLang="en-US" sz="1000" dirty="0"/>
              <a:t>該当のアイテムのアイコンを表示する。</a:t>
            </a:r>
            <a:endParaRPr kumimoji="1" lang="en-US" altLang="ja-JP" sz="1000" dirty="0"/>
          </a:p>
        </p:txBody>
      </p:sp>
      <p:sp>
        <p:nvSpPr>
          <p:cNvPr id="28" name="テキスト ボックス 27">
            <a:extLst>
              <a:ext uri="{FF2B5EF4-FFF2-40B4-BE49-F238E27FC236}">
                <a16:creationId xmlns:a16="http://schemas.microsoft.com/office/drawing/2014/main" id="{15511D54-9965-4921-B412-EB27826DFE89}"/>
              </a:ext>
            </a:extLst>
          </p:cNvPr>
          <p:cNvSpPr txBox="1"/>
          <p:nvPr/>
        </p:nvSpPr>
        <p:spPr>
          <a:xfrm>
            <a:off x="4395631" y="2042927"/>
            <a:ext cx="1008609" cy="253916"/>
          </a:xfrm>
          <a:prstGeom prst="rect">
            <a:avLst/>
          </a:prstGeom>
          <a:noFill/>
        </p:spPr>
        <p:txBody>
          <a:bodyPr wrap="none" rtlCol="0">
            <a:spAutoFit/>
          </a:bodyPr>
          <a:lstStyle/>
          <a:p>
            <a:r>
              <a:rPr kumimoji="1" lang="en-US" altLang="ja-JP" sz="1050" b="1" dirty="0"/>
              <a:t>03</a:t>
            </a:r>
            <a:r>
              <a:rPr kumimoji="1" lang="ja-JP" altLang="en-US" sz="1050" b="1" dirty="0"/>
              <a:t>．説明本文</a:t>
            </a:r>
          </a:p>
        </p:txBody>
      </p:sp>
      <p:sp>
        <p:nvSpPr>
          <p:cNvPr id="29" name="テキスト ボックス 28">
            <a:extLst>
              <a:ext uri="{FF2B5EF4-FFF2-40B4-BE49-F238E27FC236}">
                <a16:creationId xmlns:a16="http://schemas.microsoft.com/office/drawing/2014/main" id="{1DE77AE0-B629-45A2-98CA-C754723BFC57}"/>
              </a:ext>
            </a:extLst>
          </p:cNvPr>
          <p:cNvSpPr txBox="1"/>
          <p:nvPr/>
        </p:nvSpPr>
        <p:spPr>
          <a:xfrm>
            <a:off x="4580842" y="2291893"/>
            <a:ext cx="3005951" cy="400110"/>
          </a:xfrm>
          <a:prstGeom prst="rect">
            <a:avLst/>
          </a:prstGeom>
          <a:noFill/>
        </p:spPr>
        <p:txBody>
          <a:bodyPr wrap="none" rtlCol="0">
            <a:spAutoFit/>
          </a:bodyPr>
          <a:lstStyle/>
          <a:p>
            <a:r>
              <a:rPr kumimoji="1" lang="ja-JP" altLang="en-US" sz="1000" dirty="0"/>
              <a:t>アイテムごとに設定してある説明文を表示する。</a:t>
            </a:r>
            <a:endParaRPr kumimoji="1" lang="en-US" altLang="ja-JP" sz="1000" dirty="0"/>
          </a:p>
          <a:p>
            <a:r>
              <a:rPr kumimoji="1" lang="ja-JP" altLang="en-US" sz="1000" dirty="0"/>
              <a:t>想定として</a:t>
            </a:r>
            <a:r>
              <a:rPr kumimoji="1" lang="en-US" altLang="ja-JP" sz="1000" dirty="0"/>
              <a:t>16</a:t>
            </a:r>
            <a:r>
              <a:rPr kumimoji="1" lang="ja-JP" altLang="en-US" sz="1000" dirty="0"/>
              <a:t>文字</a:t>
            </a:r>
            <a:r>
              <a:rPr kumimoji="1" lang="en-US" altLang="ja-JP" sz="1000" dirty="0"/>
              <a:t>×2</a:t>
            </a:r>
            <a:r>
              <a:rPr kumimoji="1" lang="ja-JP" altLang="en-US" sz="1000" dirty="0"/>
              <a:t>行まで。（要調整）</a:t>
            </a:r>
            <a:endParaRPr kumimoji="1" lang="en-US" altLang="ja-JP" sz="1000" dirty="0"/>
          </a:p>
        </p:txBody>
      </p:sp>
      <p:sp>
        <p:nvSpPr>
          <p:cNvPr id="30" name="テキスト ボックス 29">
            <a:extLst>
              <a:ext uri="{FF2B5EF4-FFF2-40B4-BE49-F238E27FC236}">
                <a16:creationId xmlns:a16="http://schemas.microsoft.com/office/drawing/2014/main" id="{8D27158D-EA16-42C6-88DB-D79235188DD1}"/>
              </a:ext>
            </a:extLst>
          </p:cNvPr>
          <p:cNvSpPr txBox="1"/>
          <p:nvPr/>
        </p:nvSpPr>
        <p:spPr>
          <a:xfrm>
            <a:off x="4395631" y="2780537"/>
            <a:ext cx="1071127"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OK</a:t>
            </a:r>
            <a:r>
              <a:rPr kumimoji="1" lang="ja-JP" altLang="en-US" sz="1050" b="1" dirty="0"/>
              <a:t>ボタン</a:t>
            </a:r>
          </a:p>
        </p:txBody>
      </p:sp>
      <p:sp>
        <p:nvSpPr>
          <p:cNvPr id="31" name="テキスト ボックス 30">
            <a:extLst>
              <a:ext uri="{FF2B5EF4-FFF2-40B4-BE49-F238E27FC236}">
                <a16:creationId xmlns:a16="http://schemas.microsoft.com/office/drawing/2014/main" id="{782908B6-1B4D-4298-922E-42FF09FB0D37}"/>
              </a:ext>
            </a:extLst>
          </p:cNvPr>
          <p:cNvSpPr txBox="1"/>
          <p:nvPr/>
        </p:nvSpPr>
        <p:spPr>
          <a:xfrm>
            <a:off x="4580842" y="302950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365895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421403" cy="246221"/>
          </a:xfrm>
          <a:prstGeom prst="rect">
            <a:avLst/>
          </a:prstGeom>
          <a:noFill/>
        </p:spPr>
        <p:txBody>
          <a:bodyPr wrap="none" rtlCol="0">
            <a:spAutoFit/>
          </a:bodyPr>
          <a:lstStyle/>
          <a:p>
            <a:r>
              <a:rPr kumimoji="1" lang="ja-JP" altLang="en-US" sz="1000" dirty="0"/>
              <a:t>課金アイテム、消費アイテムの購入および</a:t>
            </a:r>
            <a:r>
              <a:rPr kumimoji="1" lang="en-US" altLang="ja-JP" sz="1000" dirty="0"/>
              <a:t>TR</a:t>
            </a:r>
            <a:r>
              <a:rPr kumimoji="1" lang="ja-JP" altLang="en-US" sz="1000" dirty="0"/>
              <a:t>カードの分解を行える場所。</a:t>
            </a:r>
            <a:endParaRPr kumimoji="1" lang="en-US" altLang="ja-JP" sz="1000" dirty="0"/>
          </a:p>
        </p:txBody>
      </p:sp>
      <p:sp>
        <p:nvSpPr>
          <p:cNvPr id="362" name="テキスト ボックス 361">
            <a:extLst>
              <a:ext uri="{FF2B5EF4-FFF2-40B4-BE49-F238E27FC236}">
                <a16:creationId xmlns:a16="http://schemas.microsoft.com/office/drawing/2014/main" id="{720BA2B1-14C8-42BC-A3A3-FC8EFB2F0983}"/>
              </a:ext>
            </a:extLst>
          </p:cNvPr>
          <p:cNvSpPr txBox="1"/>
          <p:nvPr/>
        </p:nvSpPr>
        <p:spPr>
          <a:xfrm>
            <a:off x="441305" y="1215582"/>
            <a:ext cx="1620957" cy="307777"/>
          </a:xfrm>
          <a:prstGeom prst="rect">
            <a:avLst/>
          </a:prstGeom>
          <a:noFill/>
        </p:spPr>
        <p:txBody>
          <a:bodyPr wrap="none" rtlCol="0">
            <a:spAutoFit/>
          </a:bodyPr>
          <a:lstStyle/>
          <a:p>
            <a:r>
              <a:rPr kumimoji="1" lang="ja-JP" altLang="en-US" sz="1400" b="1" dirty="0"/>
              <a:t>●ショップの項目</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1547684"/>
            <a:ext cx="1569660" cy="276999"/>
          </a:xfrm>
          <a:prstGeom prst="rect">
            <a:avLst/>
          </a:prstGeom>
          <a:noFill/>
        </p:spPr>
        <p:txBody>
          <a:bodyPr wrap="none" rtlCol="0">
            <a:spAutoFit/>
          </a:bodyPr>
          <a:lstStyle/>
          <a:p>
            <a:r>
              <a:rPr kumimoji="1" lang="ja-JP" altLang="en-US" sz="1200" b="1" dirty="0"/>
              <a:t>○クリスタルの購入</a:t>
            </a:r>
          </a:p>
        </p:txBody>
      </p:sp>
      <p:sp>
        <p:nvSpPr>
          <p:cNvPr id="364" name="テキスト ボックス 363">
            <a:extLst>
              <a:ext uri="{FF2B5EF4-FFF2-40B4-BE49-F238E27FC236}">
                <a16:creationId xmlns:a16="http://schemas.microsoft.com/office/drawing/2014/main" id="{7209FF11-2B8A-4B9D-BD04-5694EBF091ED}"/>
              </a:ext>
            </a:extLst>
          </p:cNvPr>
          <p:cNvSpPr txBox="1"/>
          <p:nvPr/>
        </p:nvSpPr>
        <p:spPr>
          <a:xfrm>
            <a:off x="591845" y="2187538"/>
            <a:ext cx="1415772" cy="276999"/>
          </a:xfrm>
          <a:prstGeom prst="rect">
            <a:avLst/>
          </a:prstGeom>
          <a:noFill/>
        </p:spPr>
        <p:txBody>
          <a:bodyPr wrap="none" rtlCol="0">
            <a:spAutoFit/>
          </a:bodyPr>
          <a:lstStyle/>
          <a:p>
            <a:r>
              <a:rPr kumimoji="1" lang="ja-JP" altLang="en-US" sz="1200" b="1" dirty="0"/>
              <a:t>○アイテムの購入</a:t>
            </a:r>
          </a:p>
        </p:txBody>
      </p:sp>
      <p:sp>
        <p:nvSpPr>
          <p:cNvPr id="365" name="テキスト ボックス 364">
            <a:extLst>
              <a:ext uri="{FF2B5EF4-FFF2-40B4-BE49-F238E27FC236}">
                <a16:creationId xmlns:a16="http://schemas.microsoft.com/office/drawing/2014/main" id="{1932176C-13E8-41FA-AFAB-EC23B25C7035}"/>
              </a:ext>
            </a:extLst>
          </p:cNvPr>
          <p:cNvSpPr txBox="1"/>
          <p:nvPr/>
        </p:nvSpPr>
        <p:spPr>
          <a:xfrm>
            <a:off x="591845" y="2989308"/>
            <a:ext cx="1415772" cy="276999"/>
          </a:xfrm>
          <a:prstGeom prst="rect">
            <a:avLst/>
          </a:prstGeom>
          <a:noFill/>
        </p:spPr>
        <p:txBody>
          <a:bodyPr wrap="none" rtlCol="0">
            <a:spAutoFit/>
          </a:bodyPr>
          <a:lstStyle/>
          <a:p>
            <a:r>
              <a:rPr kumimoji="1" lang="ja-JP" altLang="en-US" sz="1200" b="1" dirty="0"/>
              <a:t>○ＴＲカード分解</a:t>
            </a:r>
          </a:p>
        </p:txBody>
      </p:sp>
      <p:sp>
        <p:nvSpPr>
          <p:cNvPr id="366" name="テキスト ボックス 365">
            <a:extLst>
              <a:ext uri="{FF2B5EF4-FFF2-40B4-BE49-F238E27FC236}">
                <a16:creationId xmlns:a16="http://schemas.microsoft.com/office/drawing/2014/main" id="{7814435A-0031-4236-A96E-0A2C15FB4B56}"/>
              </a:ext>
            </a:extLst>
          </p:cNvPr>
          <p:cNvSpPr txBox="1"/>
          <p:nvPr/>
        </p:nvSpPr>
        <p:spPr>
          <a:xfrm>
            <a:off x="777056" y="1824683"/>
            <a:ext cx="3390672" cy="246221"/>
          </a:xfrm>
          <a:prstGeom prst="rect">
            <a:avLst/>
          </a:prstGeom>
          <a:noFill/>
        </p:spPr>
        <p:txBody>
          <a:bodyPr wrap="none" rtlCol="0">
            <a:spAutoFit/>
          </a:bodyPr>
          <a:lstStyle/>
          <a:p>
            <a:r>
              <a:rPr kumimoji="1" lang="ja-JP" altLang="en-US" sz="1000" dirty="0"/>
              <a:t>課金アイテムであるクリスタルを実課金で購入できる。</a:t>
            </a:r>
            <a:endParaRPr kumimoji="1" lang="en-US" altLang="ja-JP" sz="1000" dirty="0"/>
          </a:p>
        </p:txBody>
      </p:sp>
      <p:sp>
        <p:nvSpPr>
          <p:cNvPr id="367" name="テキスト ボックス 366">
            <a:extLst>
              <a:ext uri="{FF2B5EF4-FFF2-40B4-BE49-F238E27FC236}">
                <a16:creationId xmlns:a16="http://schemas.microsoft.com/office/drawing/2014/main" id="{2A6E3176-1030-4EC3-BDC0-83D0F88D00FC}"/>
              </a:ext>
            </a:extLst>
          </p:cNvPr>
          <p:cNvSpPr txBox="1"/>
          <p:nvPr/>
        </p:nvSpPr>
        <p:spPr>
          <a:xfrm>
            <a:off x="777055" y="2470363"/>
            <a:ext cx="3518912" cy="400110"/>
          </a:xfrm>
          <a:prstGeom prst="rect">
            <a:avLst/>
          </a:prstGeom>
          <a:noFill/>
        </p:spPr>
        <p:txBody>
          <a:bodyPr wrap="none" rtlCol="0">
            <a:spAutoFit/>
          </a:bodyPr>
          <a:lstStyle/>
          <a:p>
            <a:r>
              <a:rPr kumimoji="1" lang="ja-JP" altLang="en-US" sz="1000" dirty="0"/>
              <a:t>消費アイテムやサブスクリプション的な商品などが並ぶ。</a:t>
            </a:r>
            <a:endParaRPr kumimoji="1" lang="en-US" altLang="ja-JP" sz="1000" dirty="0"/>
          </a:p>
          <a:p>
            <a:r>
              <a:rPr kumimoji="1" lang="ja-JP" altLang="en-US" sz="1000" dirty="0"/>
              <a:t>クリスタルやゴールドと使用する貨幣は様々。</a:t>
            </a:r>
            <a:endParaRPr kumimoji="1" lang="en-US" altLang="ja-JP" sz="1000" dirty="0"/>
          </a:p>
        </p:txBody>
      </p:sp>
      <p:sp>
        <p:nvSpPr>
          <p:cNvPr id="368" name="テキスト ボックス 367">
            <a:extLst>
              <a:ext uri="{FF2B5EF4-FFF2-40B4-BE49-F238E27FC236}">
                <a16:creationId xmlns:a16="http://schemas.microsoft.com/office/drawing/2014/main" id="{F918FA5A-49A5-4AC0-B2EB-1C5A125976D8}"/>
              </a:ext>
            </a:extLst>
          </p:cNvPr>
          <p:cNvSpPr txBox="1"/>
          <p:nvPr/>
        </p:nvSpPr>
        <p:spPr>
          <a:xfrm>
            <a:off x="743285" y="3260342"/>
            <a:ext cx="3134191" cy="400110"/>
          </a:xfrm>
          <a:prstGeom prst="rect">
            <a:avLst/>
          </a:prstGeom>
          <a:noFill/>
        </p:spPr>
        <p:txBody>
          <a:bodyPr wrap="none" rtlCol="0">
            <a:spAutoFit/>
          </a:bodyPr>
          <a:lstStyle/>
          <a:p>
            <a:r>
              <a:rPr kumimoji="1" lang="ja-JP" altLang="en-US" sz="1000" dirty="0"/>
              <a:t>余っているＴＲカードを分解しポイントを獲得し、</a:t>
            </a:r>
            <a:endParaRPr kumimoji="1" lang="en-US" altLang="ja-JP" sz="1000" dirty="0"/>
          </a:p>
          <a:p>
            <a:r>
              <a:rPr kumimoji="1" lang="ja-JP" altLang="en-US" sz="1000" dirty="0"/>
              <a:t>到達するポイントごとに報酬が獲得できる。</a:t>
            </a:r>
            <a:endParaRPr kumimoji="1" lang="en-US" altLang="ja-JP" sz="1000" dirty="0"/>
          </a:p>
        </p:txBody>
      </p:sp>
      <p:sp>
        <p:nvSpPr>
          <p:cNvPr id="369" name="テキスト ボックス 368">
            <a:extLst>
              <a:ext uri="{FF2B5EF4-FFF2-40B4-BE49-F238E27FC236}">
                <a16:creationId xmlns:a16="http://schemas.microsoft.com/office/drawing/2014/main" id="{BBE92096-7FDF-49FD-B740-B99068FD921D}"/>
              </a:ext>
            </a:extLst>
          </p:cNvPr>
          <p:cNvSpPr txBox="1"/>
          <p:nvPr/>
        </p:nvSpPr>
        <p:spPr>
          <a:xfrm>
            <a:off x="441304" y="5769015"/>
            <a:ext cx="2698175" cy="307777"/>
          </a:xfrm>
          <a:prstGeom prst="rect">
            <a:avLst/>
          </a:prstGeom>
          <a:noFill/>
        </p:spPr>
        <p:txBody>
          <a:bodyPr wrap="none" rtlCol="0">
            <a:spAutoFit/>
          </a:bodyPr>
          <a:lstStyle/>
          <a:p>
            <a:r>
              <a:rPr kumimoji="1" lang="ja-JP" altLang="en-US" sz="1400" b="1" dirty="0"/>
              <a:t>●セール、スペシャルアイテム</a:t>
            </a:r>
          </a:p>
        </p:txBody>
      </p:sp>
      <p:sp>
        <p:nvSpPr>
          <p:cNvPr id="370" name="テキスト ボックス 369">
            <a:extLst>
              <a:ext uri="{FF2B5EF4-FFF2-40B4-BE49-F238E27FC236}">
                <a16:creationId xmlns:a16="http://schemas.microsoft.com/office/drawing/2014/main" id="{45C4A3B3-52FA-447D-81DB-E0A6272B9B7F}"/>
              </a:ext>
            </a:extLst>
          </p:cNvPr>
          <p:cNvSpPr txBox="1"/>
          <p:nvPr/>
        </p:nvSpPr>
        <p:spPr>
          <a:xfrm>
            <a:off x="591844" y="6070828"/>
            <a:ext cx="4544834" cy="400110"/>
          </a:xfrm>
          <a:prstGeom prst="rect">
            <a:avLst/>
          </a:prstGeom>
          <a:noFill/>
        </p:spPr>
        <p:txBody>
          <a:bodyPr wrap="none" rtlCol="0">
            <a:spAutoFit/>
          </a:bodyPr>
          <a:lstStyle/>
          <a:p>
            <a:r>
              <a:rPr kumimoji="1" lang="ja-JP" altLang="en-US" sz="1000" dirty="0"/>
              <a:t>クリスタルやアイテムの商品などは期間限定のセール期間を設け、</a:t>
            </a:r>
            <a:endParaRPr kumimoji="1" lang="en-US" altLang="ja-JP" sz="1000" dirty="0"/>
          </a:p>
          <a:p>
            <a:r>
              <a:rPr kumimoji="1" lang="ja-JP" altLang="en-US" sz="1000" dirty="0"/>
              <a:t>対象の商品をお得あるいはセール専用のスペシャルアイテムとし販売する。</a:t>
            </a:r>
            <a:endParaRPr kumimoji="1" lang="en-US" altLang="ja-JP" sz="1000" dirty="0"/>
          </a:p>
        </p:txBody>
      </p:sp>
      <p:sp>
        <p:nvSpPr>
          <p:cNvPr id="371" name="テキスト ボックス 370">
            <a:extLst>
              <a:ext uri="{FF2B5EF4-FFF2-40B4-BE49-F238E27FC236}">
                <a16:creationId xmlns:a16="http://schemas.microsoft.com/office/drawing/2014/main" id="{979EF1B7-8697-4384-9E33-EF891509787D}"/>
              </a:ext>
            </a:extLst>
          </p:cNvPr>
          <p:cNvSpPr txBox="1"/>
          <p:nvPr/>
        </p:nvSpPr>
        <p:spPr>
          <a:xfrm>
            <a:off x="441304" y="5121134"/>
            <a:ext cx="1261884" cy="307777"/>
          </a:xfrm>
          <a:prstGeom prst="rect">
            <a:avLst/>
          </a:prstGeom>
          <a:noFill/>
        </p:spPr>
        <p:txBody>
          <a:bodyPr wrap="none" rtlCol="0">
            <a:spAutoFit/>
          </a:bodyPr>
          <a:lstStyle/>
          <a:p>
            <a:r>
              <a:rPr kumimoji="1" lang="ja-JP" altLang="en-US" sz="1400" b="1" dirty="0"/>
              <a:t>●セット商品</a:t>
            </a:r>
          </a:p>
        </p:txBody>
      </p:sp>
      <p:sp>
        <p:nvSpPr>
          <p:cNvPr id="372" name="テキスト ボックス 371">
            <a:extLst>
              <a:ext uri="{FF2B5EF4-FFF2-40B4-BE49-F238E27FC236}">
                <a16:creationId xmlns:a16="http://schemas.microsoft.com/office/drawing/2014/main" id="{B0D96B3C-4815-487D-A13C-9AA1EE32F31C}"/>
              </a:ext>
            </a:extLst>
          </p:cNvPr>
          <p:cNvSpPr txBox="1"/>
          <p:nvPr/>
        </p:nvSpPr>
        <p:spPr>
          <a:xfrm>
            <a:off x="591844" y="5436426"/>
            <a:ext cx="5186035" cy="246221"/>
          </a:xfrm>
          <a:prstGeom prst="rect">
            <a:avLst/>
          </a:prstGeom>
          <a:noFill/>
        </p:spPr>
        <p:txBody>
          <a:bodyPr wrap="none" rtlCol="0">
            <a:spAutoFit/>
          </a:bodyPr>
          <a:lstStyle/>
          <a:p>
            <a:r>
              <a:rPr kumimoji="1" lang="ja-JP" altLang="en-US" sz="1000" dirty="0"/>
              <a:t>クリスタルやアイテムについては複数のアイテムが同時に手に入るセット商品がある。</a:t>
            </a:r>
            <a:endParaRPr kumimoji="1" lang="en-US" altLang="ja-JP" sz="1000" dirty="0"/>
          </a:p>
        </p:txBody>
      </p:sp>
      <p:sp>
        <p:nvSpPr>
          <p:cNvPr id="20" name="テキスト ボックス 19">
            <a:extLst>
              <a:ext uri="{FF2B5EF4-FFF2-40B4-BE49-F238E27FC236}">
                <a16:creationId xmlns:a16="http://schemas.microsoft.com/office/drawing/2014/main" id="{BC26F4AE-DB40-4EA3-AF7C-44240BB8B93A}"/>
              </a:ext>
            </a:extLst>
          </p:cNvPr>
          <p:cNvSpPr txBox="1"/>
          <p:nvPr/>
        </p:nvSpPr>
        <p:spPr>
          <a:xfrm>
            <a:off x="727750" y="4259289"/>
            <a:ext cx="1915909" cy="246221"/>
          </a:xfrm>
          <a:prstGeom prst="rect">
            <a:avLst/>
          </a:prstGeom>
          <a:noFill/>
        </p:spPr>
        <p:txBody>
          <a:bodyPr wrap="none" rtlCol="0">
            <a:spAutoFit/>
          </a:bodyPr>
          <a:lstStyle/>
          <a:p>
            <a:r>
              <a:rPr kumimoji="1" lang="ja-JP" altLang="en-US" sz="1000" b="1" dirty="0"/>
              <a:t>・交換期間</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1" name="テキスト ボックス 20">
            <a:extLst>
              <a:ext uri="{FF2B5EF4-FFF2-40B4-BE49-F238E27FC236}">
                <a16:creationId xmlns:a16="http://schemas.microsoft.com/office/drawing/2014/main" id="{B25CFE48-CBC6-4962-9E7A-563551FBAFE4}"/>
              </a:ext>
            </a:extLst>
          </p:cNvPr>
          <p:cNvSpPr txBox="1"/>
          <p:nvPr/>
        </p:nvSpPr>
        <p:spPr>
          <a:xfrm>
            <a:off x="879190" y="4530323"/>
            <a:ext cx="4288353" cy="400110"/>
          </a:xfrm>
          <a:prstGeom prst="rect">
            <a:avLst/>
          </a:prstGeom>
          <a:noFill/>
        </p:spPr>
        <p:txBody>
          <a:bodyPr wrap="none" rtlCol="0">
            <a:spAutoFit/>
          </a:bodyPr>
          <a:lstStyle/>
          <a:p>
            <a:r>
              <a:rPr kumimoji="1" lang="ja-JP" altLang="en-US" sz="1000" dirty="0"/>
              <a:t>分解したポイントについては、一定の期間ごとにリセットされていく。</a:t>
            </a:r>
            <a:endParaRPr kumimoji="1" lang="en-US" altLang="ja-JP" sz="1000" dirty="0"/>
          </a:p>
          <a:p>
            <a:r>
              <a:rPr kumimoji="1" lang="ja-JP" altLang="en-US" sz="1000" dirty="0"/>
              <a:t>期間については現状１ヶ月想定で、全ユーザー共通として持つ。</a:t>
            </a:r>
            <a:endParaRPr kumimoji="1" lang="en-US" altLang="ja-JP" sz="1000" dirty="0"/>
          </a:p>
        </p:txBody>
      </p:sp>
      <p:sp>
        <p:nvSpPr>
          <p:cNvPr id="24" name="テキスト ボックス 23">
            <a:extLst>
              <a:ext uri="{FF2B5EF4-FFF2-40B4-BE49-F238E27FC236}">
                <a16:creationId xmlns:a16="http://schemas.microsoft.com/office/drawing/2014/main" id="{5B3581A4-A4C9-4763-94D8-532BB53D5212}"/>
              </a:ext>
            </a:extLst>
          </p:cNvPr>
          <p:cNvSpPr txBox="1"/>
          <p:nvPr/>
        </p:nvSpPr>
        <p:spPr>
          <a:xfrm>
            <a:off x="696885" y="3660452"/>
            <a:ext cx="2428870" cy="246221"/>
          </a:xfrm>
          <a:prstGeom prst="rect">
            <a:avLst/>
          </a:prstGeom>
          <a:noFill/>
        </p:spPr>
        <p:txBody>
          <a:bodyPr wrap="none" rtlCol="0">
            <a:spAutoFit/>
          </a:bodyPr>
          <a:lstStyle/>
          <a:p>
            <a:r>
              <a:rPr kumimoji="1" lang="ja-JP" altLang="en-US" sz="1000" b="1" dirty="0"/>
              <a:t>・ポイントについて</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sp>
        <p:nvSpPr>
          <p:cNvPr id="25" name="テキスト ボックス 24">
            <a:extLst>
              <a:ext uri="{FF2B5EF4-FFF2-40B4-BE49-F238E27FC236}">
                <a16:creationId xmlns:a16="http://schemas.microsoft.com/office/drawing/2014/main" id="{4AB3DB86-9E54-48A1-B46A-B9F35F1D747F}"/>
              </a:ext>
            </a:extLst>
          </p:cNvPr>
          <p:cNvSpPr txBox="1"/>
          <p:nvPr/>
        </p:nvSpPr>
        <p:spPr>
          <a:xfrm>
            <a:off x="848325" y="3931486"/>
            <a:ext cx="3518912" cy="246221"/>
          </a:xfrm>
          <a:prstGeom prst="rect">
            <a:avLst/>
          </a:prstGeom>
          <a:noFill/>
        </p:spPr>
        <p:txBody>
          <a:bodyPr wrap="none" rtlCol="0">
            <a:spAutoFit/>
          </a:bodyPr>
          <a:lstStyle/>
          <a:p>
            <a:r>
              <a:rPr kumimoji="1" lang="ja-JP" altLang="en-US" sz="1000" dirty="0"/>
              <a:t>本ポイントを使用するのは、ショップで報酬を得るのみ。</a:t>
            </a:r>
            <a:endParaRPr kumimoji="1" lang="en-US" altLang="ja-JP" sz="1000" dirty="0"/>
          </a:p>
        </p:txBody>
      </p:sp>
      <p:sp>
        <p:nvSpPr>
          <p:cNvPr id="2" name="四角形: 角を丸くする 1">
            <a:extLst>
              <a:ext uri="{FF2B5EF4-FFF2-40B4-BE49-F238E27FC236}">
                <a16:creationId xmlns:a16="http://schemas.microsoft.com/office/drawing/2014/main" id="{4B41217E-7739-4FAD-BE18-9EEDA077CAA1}"/>
              </a:ext>
            </a:extLst>
          </p:cNvPr>
          <p:cNvSpPr/>
          <p:nvPr/>
        </p:nvSpPr>
        <p:spPr>
          <a:xfrm>
            <a:off x="4295967" y="3111088"/>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#211</a:t>
            </a:r>
          </a:p>
          <a:p>
            <a:r>
              <a:rPr kumimoji="1" lang="ja-JP" altLang="en-US" sz="1000" dirty="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22" name="テキスト ボックス 21">
            <a:extLst>
              <a:ext uri="{FF2B5EF4-FFF2-40B4-BE49-F238E27FC236}">
                <a16:creationId xmlns:a16="http://schemas.microsoft.com/office/drawing/2014/main" id="{3D5DEC12-48A3-4E47-BF2C-64FCABD9883A}"/>
              </a:ext>
            </a:extLst>
          </p:cNvPr>
          <p:cNvSpPr txBox="1"/>
          <p:nvPr/>
        </p:nvSpPr>
        <p:spPr>
          <a:xfrm>
            <a:off x="441304" y="549899"/>
            <a:ext cx="1800493" cy="307777"/>
          </a:xfrm>
          <a:prstGeom prst="rect">
            <a:avLst/>
          </a:prstGeom>
          <a:noFill/>
        </p:spPr>
        <p:txBody>
          <a:bodyPr wrap="none" rtlCol="0">
            <a:spAutoFit/>
          </a:bodyPr>
          <a:lstStyle/>
          <a:p>
            <a:r>
              <a:rPr kumimoji="1" lang="ja-JP" altLang="en-US" sz="1400" b="1" dirty="0"/>
              <a:t>●購入回数について</a:t>
            </a:r>
          </a:p>
        </p:txBody>
      </p:sp>
      <p:sp>
        <p:nvSpPr>
          <p:cNvPr id="23" name="テキスト ボックス 22">
            <a:extLst>
              <a:ext uri="{FF2B5EF4-FFF2-40B4-BE49-F238E27FC236}">
                <a16:creationId xmlns:a16="http://schemas.microsoft.com/office/drawing/2014/main" id="{D0E28F13-1DDF-48DF-9A5C-368962142F34}"/>
              </a:ext>
            </a:extLst>
          </p:cNvPr>
          <p:cNvSpPr txBox="1"/>
          <p:nvPr/>
        </p:nvSpPr>
        <p:spPr>
          <a:xfrm>
            <a:off x="591844" y="851712"/>
            <a:ext cx="5186035" cy="400110"/>
          </a:xfrm>
          <a:prstGeom prst="rect">
            <a:avLst/>
          </a:prstGeom>
          <a:noFill/>
        </p:spPr>
        <p:txBody>
          <a:bodyPr wrap="none" rtlCol="0">
            <a:spAutoFit/>
          </a:bodyPr>
          <a:lstStyle/>
          <a:p>
            <a:r>
              <a:rPr kumimoji="1" lang="ja-JP" altLang="en-US" sz="1000" dirty="0"/>
              <a:t>セット商品、セール、スペシャルアイテムなどは、購入回数が各商品に設定してあり、</a:t>
            </a:r>
            <a:endParaRPr kumimoji="1" lang="en-US" altLang="ja-JP" sz="1000" dirty="0"/>
          </a:p>
          <a:p>
            <a:r>
              <a:rPr kumimoji="1" lang="ja-JP" altLang="en-US" sz="1000" dirty="0"/>
              <a:t>その回数のみ購入で売り切れる場合がある。</a:t>
            </a:r>
            <a:endParaRPr kumimoji="1" lang="en-US" altLang="ja-JP" sz="1000" dirty="0"/>
          </a:p>
        </p:txBody>
      </p:sp>
    </p:spTree>
    <p:extLst>
      <p:ext uri="{BB962C8B-B14F-4D97-AF65-F5344CB8AC3E}">
        <p14:creationId xmlns:p14="http://schemas.microsoft.com/office/powerpoint/2010/main" val="326275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白いバックグラウンドのスクリーンショット&#10;&#10;自動的に生成された説明">
            <a:extLst>
              <a:ext uri="{FF2B5EF4-FFF2-40B4-BE49-F238E27FC236}">
                <a16:creationId xmlns:a16="http://schemas.microsoft.com/office/drawing/2014/main" id="{FBE8588B-21DA-4A0F-9A93-FAFD42103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963" y="1015744"/>
            <a:ext cx="948646" cy="1687260"/>
          </a:xfrm>
          <a:prstGeom prst="rect">
            <a:avLst/>
          </a:prstGeom>
        </p:spPr>
      </p:pic>
      <p:pic>
        <p:nvPicPr>
          <p:cNvPr id="10" name="図 9" descr="スクリーンショット, コンピュータ が含まれている画像&#10;&#10;自動的に生成された説明">
            <a:extLst>
              <a:ext uri="{FF2B5EF4-FFF2-40B4-BE49-F238E27FC236}">
                <a16:creationId xmlns:a16="http://schemas.microsoft.com/office/drawing/2014/main" id="{4EADEBB0-2A49-4EA6-A590-A6EE8E464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54" y="4759438"/>
            <a:ext cx="948651" cy="168726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307777"/>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修正）</a:t>
            </a:r>
          </a:p>
        </p:txBody>
      </p:sp>
      <p:pic>
        <p:nvPicPr>
          <p:cNvPr id="3" name="図 2" descr="スクリーンショット が含まれている画像&#10;&#10;自動的に生成された説明">
            <a:extLst>
              <a:ext uri="{FF2B5EF4-FFF2-40B4-BE49-F238E27FC236}">
                <a16:creationId xmlns:a16="http://schemas.microsoft.com/office/drawing/2014/main" id="{7484697E-B11A-4853-A1E7-C2D86EDDB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34" y="1015744"/>
            <a:ext cx="950624" cy="1687270"/>
          </a:xfrm>
          <a:prstGeom prst="rect">
            <a:avLst/>
          </a:prstGeom>
        </p:spPr>
      </p:pic>
      <p:pic>
        <p:nvPicPr>
          <p:cNvPr id="5" name="図 4" descr="スクリーンショット, 抽象 が含まれている画像&#10;&#10;自動的に生成された説明">
            <a:extLst>
              <a:ext uri="{FF2B5EF4-FFF2-40B4-BE49-F238E27FC236}">
                <a16:creationId xmlns:a16="http://schemas.microsoft.com/office/drawing/2014/main" id="{80C65C92-D90B-450B-A230-9CD40152B0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654" y="1015744"/>
            <a:ext cx="950624" cy="1687270"/>
          </a:xfrm>
          <a:prstGeom prst="rect">
            <a:avLst/>
          </a:prstGeom>
        </p:spPr>
      </p:pic>
      <p:pic>
        <p:nvPicPr>
          <p:cNvPr id="11" name="図 10" descr="文字と写真のスクリーンショット&#10;&#10;自動的に生成された説明">
            <a:extLst>
              <a:ext uri="{FF2B5EF4-FFF2-40B4-BE49-F238E27FC236}">
                <a16:creationId xmlns:a16="http://schemas.microsoft.com/office/drawing/2014/main" id="{55A743BC-B0B2-4C9A-8B92-527F908A42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050" y="4759439"/>
            <a:ext cx="950624" cy="1687270"/>
          </a:xfrm>
          <a:prstGeom prst="rect">
            <a:avLst/>
          </a:prstGeom>
        </p:spPr>
      </p:pic>
      <p:sp>
        <p:nvSpPr>
          <p:cNvPr id="25" name="楕円 24">
            <a:extLst>
              <a:ext uri="{FF2B5EF4-FFF2-40B4-BE49-F238E27FC236}">
                <a16:creationId xmlns:a16="http://schemas.microsoft.com/office/drawing/2014/main" id="{3B747B1F-2E1C-4EBF-B76A-FE7BB820C473}"/>
              </a:ext>
            </a:extLst>
          </p:cNvPr>
          <p:cNvSpPr/>
          <p:nvPr/>
        </p:nvSpPr>
        <p:spPr>
          <a:xfrm>
            <a:off x="1777894" y="1691104"/>
            <a:ext cx="336550" cy="336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93E139A-B8A5-4DEF-8C0A-0C8BFE500F5C}"/>
              </a:ext>
            </a:extLst>
          </p:cNvPr>
          <p:cNvCxnSpPr>
            <a:stCxn id="3" idx="3"/>
            <a:endCxn id="25" idx="2"/>
          </p:cNvCxnSpPr>
          <p:nvPr/>
        </p:nvCxnSpPr>
        <p:spPr>
          <a:xfrm>
            <a:off x="1612258" y="1859379"/>
            <a:ext cx="16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D20EF66-AD5D-42D6-A569-272963D48BD8}"/>
              </a:ext>
            </a:extLst>
          </p:cNvPr>
          <p:cNvCxnSpPr>
            <a:stCxn id="25" idx="6"/>
            <a:endCxn id="5" idx="1"/>
          </p:cNvCxnSpPr>
          <p:nvPr/>
        </p:nvCxnSpPr>
        <p:spPr>
          <a:xfrm>
            <a:off x="2114444" y="1859379"/>
            <a:ext cx="1177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63152BB-4741-4A13-834A-6094A7E90F00}"/>
              </a:ext>
            </a:extLst>
          </p:cNvPr>
          <p:cNvCxnSpPr>
            <a:cxnSpLocks/>
            <a:stCxn id="25" idx="6"/>
            <a:endCxn id="10" idx="1"/>
          </p:cNvCxnSpPr>
          <p:nvPr/>
        </p:nvCxnSpPr>
        <p:spPr>
          <a:xfrm>
            <a:off x="2114444" y="1859379"/>
            <a:ext cx="1177210" cy="37436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FC6B91A-FE33-4DA8-9180-EDB7ADD8AA61}"/>
              </a:ext>
            </a:extLst>
          </p:cNvPr>
          <p:cNvCxnSpPr>
            <a:cxnSpLocks/>
            <a:stCxn id="10" idx="3"/>
            <a:endCxn id="11" idx="1"/>
          </p:cNvCxnSpPr>
          <p:nvPr/>
        </p:nvCxnSpPr>
        <p:spPr>
          <a:xfrm>
            <a:off x="4240305" y="5603072"/>
            <a:ext cx="73074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F7EFB295-E2DD-439F-AC18-F0BE4BC716A1}"/>
              </a:ext>
            </a:extLst>
          </p:cNvPr>
          <p:cNvSpPr/>
          <p:nvPr/>
        </p:nvSpPr>
        <p:spPr>
          <a:xfrm>
            <a:off x="4971050" y="2076806"/>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en-US" altLang="ja-JP" sz="1100" dirty="0">
                <a:latin typeface="+mn-ea"/>
              </a:rPr>
              <a:t>OS</a:t>
            </a:r>
            <a:r>
              <a:rPr kumimoji="1" lang="ja-JP" altLang="en-US" sz="1100" dirty="0">
                <a:latin typeface="+mn-ea"/>
              </a:rPr>
              <a:t>の確認</a:t>
            </a:r>
            <a:endParaRPr kumimoji="1" lang="en-US" altLang="ja-JP" sz="1100" dirty="0">
              <a:latin typeface="+mn-ea"/>
            </a:endParaRPr>
          </a:p>
        </p:txBody>
      </p:sp>
      <p:cxnSp>
        <p:nvCxnSpPr>
          <p:cNvPr id="50" name="直線矢印コネクタ 49">
            <a:extLst>
              <a:ext uri="{FF2B5EF4-FFF2-40B4-BE49-F238E27FC236}">
                <a16:creationId xmlns:a16="http://schemas.microsoft.com/office/drawing/2014/main" id="{7C7D8924-5E5D-48CE-9B25-E0FC369A9314}"/>
              </a:ext>
            </a:extLst>
          </p:cNvPr>
          <p:cNvCxnSpPr>
            <a:cxnSpLocks/>
            <a:stCxn id="5" idx="3"/>
            <a:endCxn id="35" idx="1"/>
          </p:cNvCxnSpPr>
          <p:nvPr/>
        </p:nvCxnSpPr>
        <p:spPr>
          <a:xfrm>
            <a:off x="4242278" y="1859379"/>
            <a:ext cx="728772" cy="371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282DC910-EC1F-4911-9AC8-B99295B1DABE}"/>
              </a:ext>
            </a:extLst>
          </p:cNvPr>
          <p:cNvCxnSpPr>
            <a:cxnSpLocks/>
            <a:stCxn id="35" idx="3"/>
            <a:endCxn id="15" idx="1"/>
          </p:cNvCxnSpPr>
          <p:nvPr/>
        </p:nvCxnSpPr>
        <p:spPr>
          <a:xfrm flipV="1">
            <a:off x="5921674" y="1859374"/>
            <a:ext cx="728289" cy="371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30">
            <a:extLst>
              <a:ext uri="{FF2B5EF4-FFF2-40B4-BE49-F238E27FC236}">
                <a16:creationId xmlns:a16="http://schemas.microsoft.com/office/drawing/2014/main" id="{78B9CB33-B993-4E47-A6A1-84410A7D1DE8}"/>
              </a:ext>
            </a:extLst>
          </p:cNvPr>
          <p:cNvCxnSpPr>
            <a:cxnSpLocks/>
            <a:stCxn id="11" idx="3"/>
          </p:cNvCxnSpPr>
          <p:nvPr/>
        </p:nvCxnSpPr>
        <p:spPr>
          <a:xfrm flipV="1">
            <a:off x="5921674" y="2230694"/>
            <a:ext cx="247051" cy="3372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07005972-7C90-42E4-9394-76350BED65D8}"/>
              </a:ext>
            </a:extLst>
          </p:cNvPr>
          <p:cNvSpPr/>
          <p:nvPr/>
        </p:nvSpPr>
        <p:spPr>
          <a:xfrm>
            <a:off x="2227737" y="6038095"/>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100" dirty="0">
                <a:latin typeface="+mn-ea"/>
              </a:rPr>
              <a:t>次のページ</a:t>
            </a:r>
            <a:endParaRPr kumimoji="1" lang="en-US" altLang="ja-JP" sz="1100" dirty="0">
              <a:latin typeface="+mn-ea"/>
            </a:endParaRPr>
          </a:p>
        </p:txBody>
      </p:sp>
      <p:cxnSp>
        <p:nvCxnSpPr>
          <p:cNvPr id="72" name="直線矢印コネクタ 30">
            <a:extLst>
              <a:ext uri="{FF2B5EF4-FFF2-40B4-BE49-F238E27FC236}">
                <a16:creationId xmlns:a16="http://schemas.microsoft.com/office/drawing/2014/main" id="{2C22D725-5B05-43F3-835F-709D43A8E1C7}"/>
              </a:ext>
            </a:extLst>
          </p:cNvPr>
          <p:cNvCxnSpPr>
            <a:cxnSpLocks/>
            <a:stCxn id="25" idx="6"/>
            <a:endCxn id="71" idx="0"/>
          </p:cNvCxnSpPr>
          <p:nvPr/>
        </p:nvCxnSpPr>
        <p:spPr>
          <a:xfrm>
            <a:off x="2114444" y="1859379"/>
            <a:ext cx="588605" cy="41787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F647E29A-E557-4787-9420-6A430A23FE1F}"/>
              </a:ext>
            </a:extLst>
          </p:cNvPr>
          <p:cNvSpPr txBox="1"/>
          <p:nvPr/>
        </p:nvSpPr>
        <p:spPr>
          <a:xfrm>
            <a:off x="483562" y="2703014"/>
            <a:ext cx="1338828" cy="200055"/>
          </a:xfrm>
          <a:prstGeom prst="rect">
            <a:avLst/>
          </a:prstGeom>
          <a:noFill/>
        </p:spPr>
        <p:txBody>
          <a:bodyPr wrap="none" rtlCol="0">
            <a:spAutoFit/>
          </a:bodyPr>
          <a:lstStyle/>
          <a:p>
            <a:r>
              <a:rPr kumimoji="1" lang="en-US" altLang="ja-JP" sz="700" dirty="0">
                <a:latin typeface="+mn-ea"/>
              </a:rPr>
              <a:t>sh100.</a:t>
            </a:r>
            <a:r>
              <a:rPr kumimoji="1" lang="ja-JP" altLang="en-US" sz="700" dirty="0">
                <a:latin typeface="+mn-ea"/>
              </a:rPr>
              <a:t>ショップトップ画面</a:t>
            </a:r>
          </a:p>
        </p:txBody>
      </p:sp>
      <p:sp>
        <p:nvSpPr>
          <p:cNvPr id="23" name="テキスト ボックス 22">
            <a:extLst>
              <a:ext uri="{FF2B5EF4-FFF2-40B4-BE49-F238E27FC236}">
                <a16:creationId xmlns:a16="http://schemas.microsoft.com/office/drawing/2014/main" id="{B19B47D4-F5D9-4E7D-9ED2-B372517A65B1}"/>
              </a:ext>
            </a:extLst>
          </p:cNvPr>
          <p:cNvSpPr txBox="1"/>
          <p:nvPr/>
        </p:nvSpPr>
        <p:spPr>
          <a:xfrm>
            <a:off x="3111610" y="2703014"/>
            <a:ext cx="1338828" cy="200055"/>
          </a:xfrm>
          <a:prstGeom prst="rect">
            <a:avLst/>
          </a:prstGeom>
          <a:noFill/>
        </p:spPr>
        <p:txBody>
          <a:bodyPr wrap="none" rtlCol="0">
            <a:spAutoFit/>
          </a:bodyPr>
          <a:lstStyle/>
          <a:p>
            <a:r>
              <a:rPr kumimoji="1" lang="en-US" altLang="ja-JP" sz="700" dirty="0">
                <a:latin typeface="+mn-ea"/>
              </a:rPr>
              <a:t>sh110.</a:t>
            </a:r>
            <a:r>
              <a:rPr kumimoji="1" lang="ja-JP" altLang="en-US" sz="700" dirty="0">
                <a:latin typeface="+mn-ea"/>
              </a:rPr>
              <a:t>クルスタル商品一覧</a:t>
            </a:r>
          </a:p>
        </p:txBody>
      </p:sp>
      <p:sp>
        <p:nvSpPr>
          <p:cNvPr id="26" name="テキスト ボックス 25">
            <a:extLst>
              <a:ext uri="{FF2B5EF4-FFF2-40B4-BE49-F238E27FC236}">
                <a16:creationId xmlns:a16="http://schemas.microsoft.com/office/drawing/2014/main" id="{B0784C2A-E60C-45FF-8ADB-F2D94B2B7F66}"/>
              </a:ext>
            </a:extLst>
          </p:cNvPr>
          <p:cNvSpPr txBox="1"/>
          <p:nvPr/>
        </p:nvSpPr>
        <p:spPr>
          <a:xfrm>
            <a:off x="6474214" y="2703013"/>
            <a:ext cx="1338828" cy="200055"/>
          </a:xfrm>
          <a:prstGeom prst="rect">
            <a:avLst/>
          </a:prstGeom>
          <a:noFill/>
        </p:spPr>
        <p:txBody>
          <a:bodyPr wrap="none" rtlCol="0">
            <a:spAutoFit/>
          </a:bodyPr>
          <a:lstStyle/>
          <a:p>
            <a:r>
              <a:rPr kumimoji="1" lang="en-US" altLang="ja-JP" sz="700" dirty="0">
                <a:latin typeface="+mn-ea"/>
              </a:rPr>
              <a:t>sh120.</a:t>
            </a:r>
            <a:r>
              <a:rPr kumimoji="1" lang="ja-JP" altLang="en-US" sz="700" dirty="0">
                <a:latin typeface="+mn-ea"/>
              </a:rPr>
              <a:t>クルスタル購入結果</a:t>
            </a:r>
          </a:p>
        </p:txBody>
      </p:sp>
      <p:sp>
        <p:nvSpPr>
          <p:cNvPr id="28" name="テキスト ボックス 27">
            <a:extLst>
              <a:ext uri="{FF2B5EF4-FFF2-40B4-BE49-F238E27FC236}">
                <a16:creationId xmlns:a16="http://schemas.microsoft.com/office/drawing/2014/main" id="{D31E5D90-3588-4106-93B0-C4A16A409D12}"/>
              </a:ext>
            </a:extLst>
          </p:cNvPr>
          <p:cNvSpPr txBox="1"/>
          <p:nvPr/>
        </p:nvSpPr>
        <p:spPr>
          <a:xfrm>
            <a:off x="3329185" y="6446707"/>
            <a:ext cx="875561" cy="200055"/>
          </a:xfrm>
          <a:prstGeom prst="rect">
            <a:avLst/>
          </a:prstGeom>
          <a:noFill/>
        </p:spPr>
        <p:txBody>
          <a:bodyPr wrap="none" rtlCol="0">
            <a:spAutoFit/>
          </a:bodyPr>
          <a:lstStyle/>
          <a:p>
            <a:r>
              <a:rPr kumimoji="1" lang="en-US" altLang="ja-JP" sz="700" dirty="0">
                <a:latin typeface="+mn-ea"/>
              </a:rPr>
              <a:t>sh200.</a:t>
            </a:r>
            <a:r>
              <a:rPr kumimoji="1" lang="ja-JP" altLang="en-US" sz="700" dirty="0">
                <a:latin typeface="+mn-ea"/>
              </a:rPr>
              <a:t> 商品一覧</a:t>
            </a:r>
          </a:p>
        </p:txBody>
      </p:sp>
      <p:sp>
        <p:nvSpPr>
          <p:cNvPr id="30" name="テキスト ボックス 29">
            <a:extLst>
              <a:ext uri="{FF2B5EF4-FFF2-40B4-BE49-F238E27FC236}">
                <a16:creationId xmlns:a16="http://schemas.microsoft.com/office/drawing/2014/main" id="{3A942D35-00D9-482F-8276-1DD36B4FA020}"/>
              </a:ext>
            </a:extLst>
          </p:cNvPr>
          <p:cNvSpPr txBox="1"/>
          <p:nvPr/>
        </p:nvSpPr>
        <p:spPr>
          <a:xfrm>
            <a:off x="4918813" y="6446707"/>
            <a:ext cx="1055097" cy="200055"/>
          </a:xfrm>
          <a:prstGeom prst="rect">
            <a:avLst/>
          </a:prstGeom>
          <a:noFill/>
        </p:spPr>
        <p:txBody>
          <a:bodyPr wrap="none" rtlCol="0">
            <a:spAutoFit/>
          </a:bodyPr>
          <a:lstStyle/>
          <a:p>
            <a:r>
              <a:rPr kumimoji="1" lang="en-US" altLang="ja-JP" sz="700" dirty="0">
                <a:latin typeface="+mn-ea"/>
              </a:rPr>
              <a:t>sh210.</a:t>
            </a:r>
            <a:r>
              <a:rPr kumimoji="1" lang="ja-JP" altLang="en-US" sz="700" dirty="0">
                <a:latin typeface="+mn-ea"/>
              </a:rPr>
              <a:t> 商品購入確認</a:t>
            </a:r>
          </a:p>
        </p:txBody>
      </p:sp>
      <p:pic>
        <p:nvPicPr>
          <p:cNvPr id="33" name="図 32" descr="コンピューターのスクリーンショット&#10;&#10;自動的に生成された説明">
            <a:extLst>
              <a:ext uri="{FF2B5EF4-FFF2-40B4-BE49-F238E27FC236}">
                <a16:creationId xmlns:a16="http://schemas.microsoft.com/office/drawing/2014/main" id="{E0669573-1CE2-4957-B23F-8523D06081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8129" y="2542724"/>
            <a:ext cx="952145" cy="1687257"/>
          </a:xfrm>
          <a:prstGeom prst="rect">
            <a:avLst/>
          </a:prstGeom>
        </p:spPr>
      </p:pic>
      <p:cxnSp>
        <p:nvCxnSpPr>
          <p:cNvPr id="36" name="直線矢印コネクタ 30">
            <a:extLst>
              <a:ext uri="{FF2B5EF4-FFF2-40B4-BE49-F238E27FC236}">
                <a16:creationId xmlns:a16="http://schemas.microsoft.com/office/drawing/2014/main" id="{4CD2BC0C-21F0-45FA-B8D9-FC8230BBDF99}"/>
              </a:ext>
            </a:extLst>
          </p:cNvPr>
          <p:cNvCxnSpPr>
            <a:cxnSpLocks/>
            <a:stCxn id="5" idx="2"/>
            <a:endCxn id="33" idx="1"/>
          </p:cNvCxnSpPr>
          <p:nvPr/>
        </p:nvCxnSpPr>
        <p:spPr>
          <a:xfrm rot="16200000" flipH="1">
            <a:off x="4035878" y="2434101"/>
            <a:ext cx="683339" cy="12211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1DDC95D-6FCE-4638-B717-3169631793D0}"/>
              </a:ext>
            </a:extLst>
          </p:cNvPr>
          <p:cNvSpPr txBox="1"/>
          <p:nvPr/>
        </p:nvSpPr>
        <p:spPr>
          <a:xfrm>
            <a:off x="4472250" y="4458379"/>
            <a:ext cx="1345240" cy="200055"/>
          </a:xfrm>
          <a:prstGeom prst="rect">
            <a:avLst/>
          </a:prstGeom>
          <a:noFill/>
        </p:spPr>
        <p:txBody>
          <a:bodyPr wrap="none" rtlCol="0">
            <a:spAutoFit/>
          </a:bodyPr>
          <a:lstStyle/>
          <a:p>
            <a:r>
              <a:rPr kumimoji="1" lang="en-US" altLang="ja-JP" sz="700" dirty="0">
                <a:latin typeface="+mn-ea"/>
              </a:rPr>
              <a:t>sh110a.</a:t>
            </a:r>
            <a:r>
              <a:rPr kumimoji="1" lang="ja-JP" altLang="en-US" sz="700" dirty="0">
                <a:latin typeface="+mn-ea"/>
              </a:rPr>
              <a:t>セットアイテム一覧</a:t>
            </a:r>
          </a:p>
        </p:txBody>
      </p:sp>
      <p:pic>
        <p:nvPicPr>
          <p:cNvPr id="41" name="図 40" descr="パソコンの画面&#10;&#10;自動的に生成された説明">
            <a:extLst>
              <a:ext uri="{FF2B5EF4-FFF2-40B4-BE49-F238E27FC236}">
                <a16:creationId xmlns:a16="http://schemas.microsoft.com/office/drawing/2014/main" id="{E86C904E-A3E9-4E01-9819-A2E767E59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8813" y="122175"/>
            <a:ext cx="952972" cy="1691439"/>
          </a:xfrm>
          <a:prstGeom prst="rect">
            <a:avLst/>
          </a:prstGeom>
        </p:spPr>
      </p:pic>
      <p:cxnSp>
        <p:nvCxnSpPr>
          <p:cNvPr id="46" name="直線矢印コネクタ 30">
            <a:extLst>
              <a:ext uri="{FF2B5EF4-FFF2-40B4-BE49-F238E27FC236}">
                <a16:creationId xmlns:a16="http://schemas.microsoft.com/office/drawing/2014/main" id="{219E0A0A-8501-48E9-B27F-166A596CD89E}"/>
              </a:ext>
            </a:extLst>
          </p:cNvPr>
          <p:cNvCxnSpPr>
            <a:cxnSpLocks/>
            <a:stCxn id="5" idx="0"/>
            <a:endCxn id="41" idx="1"/>
          </p:cNvCxnSpPr>
          <p:nvPr/>
        </p:nvCxnSpPr>
        <p:spPr>
          <a:xfrm rot="5400000" flipH="1" flipV="1">
            <a:off x="4318965" y="415897"/>
            <a:ext cx="47849" cy="11518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F3FA8D46-ED33-4D1C-BD66-6F1B5C711963}"/>
              </a:ext>
            </a:extLst>
          </p:cNvPr>
          <p:cNvSpPr txBox="1"/>
          <p:nvPr/>
        </p:nvSpPr>
        <p:spPr>
          <a:xfrm>
            <a:off x="4709855" y="1802241"/>
            <a:ext cx="1370888" cy="200055"/>
          </a:xfrm>
          <a:prstGeom prst="rect">
            <a:avLst/>
          </a:prstGeom>
          <a:noFill/>
        </p:spPr>
        <p:txBody>
          <a:bodyPr wrap="none" rtlCol="0">
            <a:spAutoFit/>
          </a:bodyPr>
          <a:lstStyle/>
          <a:p>
            <a:r>
              <a:rPr kumimoji="1" lang="en-US" altLang="ja-JP" sz="700" dirty="0">
                <a:latin typeface="+mn-ea"/>
              </a:rPr>
              <a:t>sh110b.webview</a:t>
            </a:r>
            <a:r>
              <a:rPr kumimoji="1" lang="ja-JP" altLang="en-US" sz="700" dirty="0">
                <a:latin typeface="+mn-ea"/>
              </a:rPr>
              <a:t>メッセージ</a:t>
            </a:r>
          </a:p>
        </p:txBody>
      </p:sp>
    </p:spTree>
    <p:extLst>
      <p:ext uri="{BB962C8B-B14F-4D97-AF65-F5344CB8AC3E}">
        <p14:creationId xmlns:p14="http://schemas.microsoft.com/office/powerpoint/2010/main" val="229886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364" y="3163773"/>
            <a:ext cx="953630" cy="168988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307777"/>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修正）</a:t>
            </a:r>
          </a:p>
        </p:txBody>
      </p:sp>
      <p:pic>
        <p:nvPicPr>
          <p:cNvPr id="14" name="図 13"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626" y="1015744"/>
            <a:ext cx="950624" cy="1687270"/>
          </a:xfrm>
          <a:prstGeom prst="rect">
            <a:avLst/>
          </a:prstGeom>
        </p:spPr>
      </p:pic>
      <p:pic>
        <p:nvPicPr>
          <p:cNvPr id="18" name="図 17"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862" y="1015744"/>
            <a:ext cx="954132" cy="1690778"/>
          </a:xfrm>
          <a:prstGeom prst="rect">
            <a:avLst/>
          </a:prstGeom>
        </p:spPr>
      </p:pic>
      <p:pic>
        <p:nvPicPr>
          <p:cNvPr id="20" name="図 19"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954" y="1015744"/>
            <a:ext cx="954132" cy="1690778"/>
          </a:xfrm>
          <a:prstGeom prst="rect">
            <a:avLst/>
          </a:prstGeom>
        </p:spPr>
      </p:pic>
      <p:pic>
        <p:nvPicPr>
          <p:cNvPr id="22" name="図 21"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5046" y="1015744"/>
            <a:ext cx="954132" cy="1690778"/>
          </a:xfrm>
          <a:prstGeom prst="rect">
            <a:avLst/>
          </a:prstGeom>
        </p:spPr>
      </p:pic>
      <p:cxnSp>
        <p:nvCxnSpPr>
          <p:cNvPr id="23" name="直線矢印コネクタ 30">
            <a:extLst>
              <a:ext uri="{FF2B5EF4-FFF2-40B4-BE49-F238E27FC236}">
                <a16:creationId xmlns:a16="http://schemas.microsoft.com/office/drawing/2014/main" id="{40A62D38-90D6-451C-9C99-34CDD37FB64C}"/>
              </a:ext>
            </a:extLst>
          </p:cNvPr>
          <p:cNvCxnSpPr>
            <a:cxnSpLocks/>
            <a:stCxn id="24" idx="2"/>
            <a:endCxn id="14" idx="1"/>
          </p:cNvCxnSpPr>
          <p:nvPr/>
        </p:nvCxnSpPr>
        <p:spPr>
          <a:xfrm rot="16200000" flipH="1">
            <a:off x="2645824" y="1211576"/>
            <a:ext cx="705027" cy="5905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E96394A-98DD-44A1-B5F7-EB39276FCF46}"/>
              </a:ext>
            </a:extLst>
          </p:cNvPr>
          <p:cNvSpPr/>
          <p:nvPr/>
        </p:nvSpPr>
        <p:spPr>
          <a:xfrm>
            <a:off x="2227737" y="846575"/>
            <a:ext cx="950624" cy="307777"/>
          </a:xfrm>
          <a:prstGeom prst="rect">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kumimoji="1" lang="ja-JP" altLang="en-US" sz="1100" dirty="0">
                <a:latin typeface="+mn-ea"/>
              </a:rPr>
              <a:t>前のページ</a:t>
            </a:r>
            <a:endParaRPr kumimoji="1" lang="en-US" altLang="ja-JP" sz="1100" dirty="0">
              <a:latin typeface="+mn-ea"/>
            </a:endParaRPr>
          </a:p>
        </p:txBody>
      </p:sp>
      <p:cxnSp>
        <p:nvCxnSpPr>
          <p:cNvPr id="25" name="直線矢印コネクタ 24">
            <a:extLst>
              <a:ext uri="{FF2B5EF4-FFF2-40B4-BE49-F238E27FC236}">
                <a16:creationId xmlns:a16="http://schemas.microsoft.com/office/drawing/2014/main" id="{CCBA559E-7B1F-45DE-8919-D22E0A0332BD}"/>
              </a:ext>
            </a:extLst>
          </p:cNvPr>
          <p:cNvCxnSpPr>
            <a:cxnSpLocks/>
            <a:stCxn id="14" idx="3"/>
            <a:endCxn id="18" idx="1"/>
          </p:cNvCxnSpPr>
          <p:nvPr/>
        </p:nvCxnSpPr>
        <p:spPr>
          <a:xfrm>
            <a:off x="4244250" y="185937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99C128E-7C75-40D9-8478-181D95E6B41D}"/>
              </a:ext>
            </a:extLst>
          </p:cNvPr>
          <p:cNvCxnSpPr>
            <a:cxnSpLocks/>
            <a:stCxn id="18" idx="3"/>
            <a:endCxn id="20" idx="1"/>
          </p:cNvCxnSpPr>
          <p:nvPr/>
        </p:nvCxnSpPr>
        <p:spPr>
          <a:xfrm>
            <a:off x="5928994" y="186113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5BD7C64-4C40-4AD0-9240-DAC21E2B98C8}"/>
              </a:ext>
            </a:extLst>
          </p:cNvPr>
          <p:cNvCxnSpPr>
            <a:cxnSpLocks/>
            <a:stCxn id="20" idx="3"/>
            <a:endCxn id="22" idx="1"/>
          </p:cNvCxnSpPr>
          <p:nvPr/>
        </p:nvCxnSpPr>
        <p:spPr>
          <a:xfrm>
            <a:off x="7349086" y="186113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AA30A1B-4624-4D1C-9D2D-A72548B6246B}"/>
              </a:ext>
            </a:extLst>
          </p:cNvPr>
          <p:cNvCxnSpPr>
            <a:cxnSpLocks/>
            <a:stCxn id="14" idx="3"/>
            <a:endCxn id="34" idx="1"/>
          </p:cNvCxnSpPr>
          <p:nvPr/>
        </p:nvCxnSpPr>
        <p:spPr>
          <a:xfrm>
            <a:off x="4244250" y="185937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CF551787-6646-4306-8E54-7ED1EC290BE8}"/>
              </a:ext>
            </a:extLst>
          </p:cNvPr>
          <p:cNvSpPr txBox="1"/>
          <p:nvPr/>
        </p:nvSpPr>
        <p:spPr>
          <a:xfrm>
            <a:off x="3211734" y="2703013"/>
            <a:ext cx="1114408" cy="200055"/>
          </a:xfrm>
          <a:prstGeom prst="rect">
            <a:avLst/>
          </a:prstGeom>
          <a:noFill/>
        </p:spPr>
        <p:txBody>
          <a:bodyPr wrap="none" rtlCol="0">
            <a:spAutoFit/>
          </a:bodyPr>
          <a:lstStyle/>
          <a:p>
            <a:r>
              <a:rPr kumimoji="1" lang="en-US" altLang="ja-JP" sz="700" dirty="0">
                <a:latin typeface="+mn-ea"/>
              </a:rPr>
              <a:t>sh300.</a:t>
            </a:r>
            <a:r>
              <a:rPr kumimoji="1" lang="ja-JP" altLang="en-US" sz="700" dirty="0">
                <a:latin typeface="+mn-ea"/>
              </a:rPr>
              <a:t>分解トップ画面</a:t>
            </a:r>
          </a:p>
        </p:txBody>
      </p:sp>
      <p:sp>
        <p:nvSpPr>
          <p:cNvPr id="37" name="テキスト ボックス 36">
            <a:extLst>
              <a:ext uri="{FF2B5EF4-FFF2-40B4-BE49-F238E27FC236}">
                <a16:creationId xmlns:a16="http://schemas.microsoft.com/office/drawing/2014/main" id="{1176DDC9-F9D6-4269-B883-6A3A8EAB533B}"/>
              </a:ext>
            </a:extLst>
          </p:cNvPr>
          <p:cNvSpPr txBox="1"/>
          <p:nvPr/>
        </p:nvSpPr>
        <p:spPr>
          <a:xfrm>
            <a:off x="4849840" y="2711879"/>
            <a:ext cx="1204176" cy="200055"/>
          </a:xfrm>
          <a:prstGeom prst="rect">
            <a:avLst/>
          </a:prstGeom>
          <a:noFill/>
        </p:spPr>
        <p:txBody>
          <a:bodyPr wrap="none" rtlCol="0">
            <a:spAutoFit/>
          </a:bodyPr>
          <a:lstStyle/>
          <a:p>
            <a:r>
              <a:rPr kumimoji="1" lang="en-US" altLang="ja-JP" sz="700" dirty="0">
                <a:latin typeface="+mn-ea"/>
              </a:rPr>
              <a:t>sh300a.</a:t>
            </a:r>
            <a:r>
              <a:rPr kumimoji="1" lang="ja-JP" altLang="en-US" sz="700" dirty="0">
                <a:latin typeface="+mn-ea"/>
              </a:rPr>
              <a:t>分解カード注意</a:t>
            </a:r>
          </a:p>
        </p:txBody>
      </p:sp>
      <p:sp>
        <p:nvSpPr>
          <p:cNvPr id="38" name="テキスト ボックス 37">
            <a:extLst>
              <a:ext uri="{FF2B5EF4-FFF2-40B4-BE49-F238E27FC236}">
                <a16:creationId xmlns:a16="http://schemas.microsoft.com/office/drawing/2014/main" id="{F107B867-4603-408D-AA98-41FC72D3D218}"/>
              </a:ext>
            </a:extLst>
          </p:cNvPr>
          <p:cNvSpPr txBox="1"/>
          <p:nvPr/>
        </p:nvSpPr>
        <p:spPr>
          <a:xfrm>
            <a:off x="6378936" y="2712164"/>
            <a:ext cx="986167" cy="200055"/>
          </a:xfrm>
          <a:prstGeom prst="rect">
            <a:avLst/>
          </a:prstGeom>
          <a:noFill/>
        </p:spPr>
        <p:txBody>
          <a:bodyPr wrap="none" rtlCol="0">
            <a:spAutoFit/>
          </a:bodyPr>
          <a:lstStyle/>
          <a:p>
            <a:r>
              <a:rPr kumimoji="1" lang="en-US" altLang="ja-JP" sz="700" dirty="0">
                <a:latin typeface="+mn-ea"/>
              </a:rPr>
              <a:t>sh300b.</a:t>
            </a:r>
            <a:r>
              <a:rPr kumimoji="1" lang="ja-JP" altLang="en-US" sz="700" dirty="0">
                <a:latin typeface="+mn-ea"/>
              </a:rPr>
              <a:t>分解結果</a:t>
            </a:r>
            <a:r>
              <a:rPr kumimoji="1" lang="en-US" altLang="ja-JP" sz="700" dirty="0">
                <a:latin typeface="+mn-ea"/>
              </a:rPr>
              <a:t>1</a:t>
            </a:r>
            <a:endParaRPr kumimoji="1" lang="ja-JP" altLang="en-US" sz="700" dirty="0">
              <a:latin typeface="+mn-ea"/>
            </a:endParaRPr>
          </a:p>
        </p:txBody>
      </p:sp>
      <p:sp>
        <p:nvSpPr>
          <p:cNvPr id="40" name="テキスト ボックス 39">
            <a:extLst>
              <a:ext uri="{FF2B5EF4-FFF2-40B4-BE49-F238E27FC236}">
                <a16:creationId xmlns:a16="http://schemas.microsoft.com/office/drawing/2014/main" id="{12EDF06B-5DCD-4BBE-A9FA-51C15347DC14}"/>
              </a:ext>
            </a:extLst>
          </p:cNvPr>
          <p:cNvSpPr txBox="1"/>
          <p:nvPr/>
        </p:nvSpPr>
        <p:spPr>
          <a:xfrm>
            <a:off x="7799028" y="2711879"/>
            <a:ext cx="979755" cy="200055"/>
          </a:xfrm>
          <a:prstGeom prst="rect">
            <a:avLst/>
          </a:prstGeom>
          <a:noFill/>
        </p:spPr>
        <p:txBody>
          <a:bodyPr wrap="none" rtlCol="0">
            <a:spAutoFit/>
          </a:bodyPr>
          <a:lstStyle/>
          <a:p>
            <a:r>
              <a:rPr kumimoji="1" lang="en-US" altLang="ja-JP" sz="700" dirty="0">
                <a:latin typeface="+mn-ea"/>
              </a:rPr>
              <a:t>sh300c.</a:t>
            </a:r>
            <a:r>
              <a:rPr kumimoji="1" lang="ja-JP" altLang="en-US" sz="700" dirty="0">
                <a:latin typeface="+mn-ea"/>
              </a:rPr>
              <a:t>分解結果</a:t>
            </a:r>
            <a:r>
              <a:rPr kumimoji="1" lang="en-US" altLang="ja-JP" sz="700" dirty="0">
                <a:latin typeface="+mn-ea"/>
              </a:rPr>
              <a:t>2</a:t>
            </a:r>
            <a:endParaRPr kumimoji="1" lang="ja-JP" altLang="en-US" sz="700" dirty="0">
              <a:latin typeface="+mn-ea"/>
            </a:endParaRPr>
          </a:p>
        </p:txBody>
      </p:sp>
      <p:sp>
        <p:nvSpPr>
          <p:cNvPr id="41" name="テキスト ボックス 40">
            <a:extLst>
              <a:ext uri="{FF2B5EF4-FFF2-40B4-BE49-F238E27FC236}">
                <a16:creationId xmlns:a16="http://schemas.microsoft.com/office/drawing/2014/main" id="{9C4C9C24-BC41-4C11-8142-B6E1F60BCD1D}"/>
              </a:ext>
            </a:extLst>
          </p:cNvPr>
          <p:cNvSpPr txBox="1"/>
          <p:nvPr/>
        </p:nvSpPr>
        <p:spPr>
          <a:xfrm>
            <a:off x="4867473" y="4853661"/>
            <a:ext cx="1168910" cy="200055"/>
          </a:xfrm>
          <a:prstGeom prst="rect">
            <a:avLst/>
          </a:prstGeom>
          <a:noFill/>
        </p:spPr>
        <p:txBody>
          <a:bodyPr wrap="none" rtlCol="0">
            <a:spAutoFit/>
          </a:bodyPr>
          <a:lstStyle/>
          <a:p>
            <a:r>
              <a:rPr kumimoji="1" lang="en-US" altLang="ja-JP" sz="700" dirty="0">
                <a:latin typeface="+mn-ea"/>
              </a:rPr>
              <a:t>sh300d.</a:t>
            </a:r>
            <a:r>
              <a:rPr kumimoji="1" lang="ja-JP" altLang="en-US" sz="700" dirty="0">
                <a:latin typeface="+mn-ea"/>
              </a:rPr>
              <a:t>分解報酬リスト</a:t>
            </a:r>
          </a:p>
        </p:txBody>
      </p:sp>
      <p:pic>
        <p:nvPicPr>
          <p:cNvPr id="26" name="図 25"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4954" y="3163773"/>
            <a:ext cx="953625" cy="1689879"/>
          </a:xfrm>
          <a:prstGeom prst="rect">
            <a:avLst/>
          </a:prstGeom>
        </p:spPr>
      </p:pic>
      <p:sp>
        <p:nvSpPr>
          <p:cNvPr id="28" name="テキスト ボックス 27">
            <a:extLst>
              <a:ext uri="{FF2B5EF4-FFF2-40B4-BE49-F238E27FC236}">
                <a16:creationId xmlns:a16="http://schemas.microsoft.com/office/drawing/2014/main" id="{5F61DFB4-E72F-44C8-8A07-60C8A490F97C}"/>
              </a:ext>
            </a:extLst>
          </p:cNvPr>
          <p:cNvSpPr txBox="1"/>
          <p:nvPr/>
        </p:nvSpPr>
        <p:spPr>
          <a:xfrm>
            <a:off x="6109378" y="4853661"/>
            <a:ext cx="1524776" cy="200055"/>
          </a:xfrm>
          <a:prstGeom prst="rect">
            <a:avLst/>
          </a:prstGeom>
          <a:noFill/>
        </p:spPr>
        <p:txBody>
          <a:bodyPr wrap="none" rtlCol="0">
            <a:spAutoFit/>
          </a:bodyPr>
          <a:lstStyle/>
          <a:p>
            <a:r>
              <a:rPr kumimoji="1" lang="en-US" altLang="ja-JP" sz="700" dirty="0">
                <a:latin typeface="+mn-ea"/>
              </a:rPr>
              <a:t>sh300e.</a:t>
            </a:r>
            <a:r>
              <a:rPr kumimoji="1" lang="ja-JP" altLang="en-US" sz="700" dirty="0">
                <a:latin typeface="+mn-ea"/>
              </a:rPr>
              <a:t>アイテム説明ウィンドウ</a:t>
            </a:r>
          </a:p>
        </p:txBody>
      </p:sp>
      <p:cxnSp>
        <p:nvCxnSpPr>
          <p:cNvPr id="29" name="直線矢印コネクタ 28">
            <a:extLst>
              <a:ext uri="{FF2B5EF4-FFF2-40B4-BE49-F238E27FC236}">
                <a16:creationId xmlns:a16="http://schemas.microsoft.com/office/drawing/2014/main" id="{AA7BC525-0E35-4663-BDAA-6525FC72134E}"/>
              </a:ext>
            </a:extLst>
          </p:cNvPr>
          <p:cNvCxnSpPr>
            <a:cxnSpLocks/>
            <a:stCxn id="34" idx="3"/>
            <a:endCxn id="26" idx="1"/>
          </p:cNvCxnSpPr>
          <p:nvPr/>
        </p:nvCxnSpPr>
        <p:spPr>
          <a:xfrm flipV="1">
            <a:off x="5928994" y="400871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88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297424" cy="276999"/>
          </a:xfrm>
          <a:prstGeom prst="rect">
            <a:avLst/>
          </a:prstGeom>
          <a:noFill/>
        </p:spPr>
        <p:txBody>
          <a:bodyPr wrap="none" rtlCol="0">
            <a:spAutoFit/>
          </a:bodyPr>
          <a:lstStyle/>
          <a:p>
            <a:r>
              <a:rPr kumimoji="1" lang="ja-JP" altLang="en-US" sz="1200" b="1" dirty="0"/>
              <a:t>○</a:t>
            </a:r>
            <a:r>
              <a:rPr kumimoji="1" lang="en-US" altLang="ja-JP" sz="1200" b="1" dirty="0"/>
              <a:t>sh100</a:t>
            </a:r>
            <a:r>
              <a:rPr kumimoji="1" lang="ja-JP" altLang="en-US" sz="1200" b="1" dirty="0"/>
              <a:t>．ショップトップ画面</a:t>
            </a:r>
          </a:p>
        </p:txBody>
      </p:sp>
      <p:pic>
        <p:nvPicPr>
          <p:cNvPr id="18" name="図 17" descr="スクリーンショット が含まれている画像&#10;&#10;自動的に生成された説明">
            <a:extLst>
              <a:ext uri="{FF2B5EF4-FFF2-40B4-BE49-F238E27FC236}">
                <a16:creationId xmlns:a16="http://schemas.microsoft.com/office/drawing/2014/main" id="{CB4DBBA2-057A-4CB2-90BA-B87C38DC7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29401"/>
            <a:ext cx="2142250" cy="3802296"/>
          </a:xfrm>
          <a:prstGeom prst="rect">
            <a:avLst/>
          </a:prstGeom>
        </p:spPr>
      </p:pic>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875443" y="1267901"/>
            <a:ext cx="232656" cy="1538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723275"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．ヘッダ</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079889" y="1507745"/>
            <a:ext cx="1028210" cy="2299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846365" y="1744651"/>
            <a:ext cx="261734" cy="6945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p:cNvCxnSpPr>
          <p:nvPr/>
        </p:nvCxnSpPr>
        <p:spPr>
          <a:xfrm flipH="1">
            <a:off x="2815407" y="1989441"/>
            <a:ext cx="292692" cy="7583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10465" y="2225823"/>
            <a:ext cx="497634" cy="11645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689859" y="4586041"/>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2689859" y="2636263"/>
            <a:ext cx="418240" cy="42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031051"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．ページ見出し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1031051"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．もどるボタン</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1184940"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a:t>
            </a:r>
            <a:r>
              <a:rPr kumimoji="1" lang="en-US" altLang="ja-JP" sz="800" dirty="0">
                <a:latin typeface="+mn-ea"/>
              </a:rPr>
              <a:t>SALE</a:t>
            </a:r>
            <a:r>
              <a:rPr kumimoji="1" lang="ja-JP" altLang="en-US" sz="800" dirty="0">
                <a:latin typeface="+mn-ea"/>
              </a:rPr>
              <a:t>中アイコン</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33644"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．商品項目ボタン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2528541"/>
            <a:ext cx="1287532"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a:t>
            </a:r>
            <a:r>
              <a:rPr kumimoji="1" lang="en-US" altLang="ja-JP" sz="800" dirty="0">
                <a:latin typeface="+mn-ea"/>
              </a:rPr>
              <a:t>SALE</a:t>
            </a:r>
            <a:r>
              <a:rPr kumimoji="1" lang="ja-JP" altLang="en-US" sz="800" dirty="0">
                <a:latin typeface="+mn-ea"/>
              </a:rPr>
              <a:t>情報テキスト</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478319"/>
            <a:ext cx="723275"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．フッタ</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873957" cy="253916"/>
          </a:xfrm>
          <a:prstGeom prst="rect">
            <a:avLst/>
          </a:prstGeom>
          <a:noFill/>
        </p:spPr>
        <p:txBody>
          <a:bodyPr wrap="none" rtlCol="0">
            <a:spAutoFit/>
          </a:bodyPr>
          <a:lstStyle/>
          <a:p>
            <a:r>
              <a:rPr kumimoji="1" lang="en-US" altLang="ja-JP" sz="1050" b="1" dirty="0"/>
              <a:t>01</a:t>
            </a:r>
            <a:r>
              <a:rPr kumimoji="1" lang="ja-JP" altLang="en-US" sz="1050" b="1" dirty="0"/>
              <a:t>．ヘッダ</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851789" cy="246221"/>
          </a:xfrm>
          <a:prstGeom prst="rect">
            <a:avLst/>
          </a:prstGeom>
          <a:noFill/>
        </p:spPr>
        <p:txBody>
          <a:bodyPr wrap="none" rtlCol="0">
            <a:spAutoFit/>
          </a:bodyPr>
          <a:lstStyle/>
          <a:p>
            <a:r>
              <a:rPr kumimoji="1" lang="ja-JP" altLang="en-US" sz="1000" dirty="0"/>
              <a:t>共通のヘッダ。詳細は割愛。</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277914" cy="253916"/>
          </a:xfrm>
          <a:prstGeom prst="rect">
            <a:avLst/>
          </a:prstGeom>
          <a:noFill/>
        </p:spPr>
        <p:txBody>
          <a:bodyPr wrap="none" rtlCol="0">
            <a:spAutoFit/>
          </a:bodyPr>
          <a:lstStyle/>
          <a:p>
            <a:r>
              <a:rPr kumimoji="1" lang="en-US" altLang="ja-JP" sz="1050" b="1" dirty="0"/>
              <a:t>02</a:t>
            </a:r>
            <a:r>
              <a:rPr kumimoji="1" lang="ja-JP" altLang="en-US" sz="1050" b="1" dirty="0"/>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本ページの見出しのテキスト。</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0638"/>
            <a:ext cx="1277914" cy="253916"/>
          </a:xfrm>
          <a:prstGeom prst="rect">
            <a:avLst/>
          </a:prstGeom>
          <a:noFill/>
        </p:spPr>
        <p:txBody>
          <a:bodyPr wrap="none" rtlCol="0">
            <a:spAutoFit/>
          </a:bodyPr>
          <a:lstStyle/>
          <a:p>
            <a:r>
              <a:rPr kumimoji="1" lang="en-US" altLang="ja-JP" sz="1050" b="1" dirty="0"/>
              <a:t>03</a:t>
            </a:r>
            <a:r>
              <a:rPr kumimoji="1" lang="ja-JP" altLang="en-US" sz="1050" b="1" dirty="0"/>
              <a:t>．もどるボタン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7637"/>
            <a:ext cx="1723549" cy="246221"/>
          </a:xfrm>
          <a:prstGeom prst="rect">
            <a:avLst/>
          </a:prstGeom>
          <a:noFill/>
        </p:spPr>
        <p:txBody>
          <a:bodyPr wrap="none" rtlCol="0">
            <a:spAutoFit/>
          </a:bodyPr>
          <a:lstStyle/>
          <a:p>
            <a:r>
              <a:rPr kumimoji="1" lang="ja-JP" altLang="en-US" sz="1000" dirty="0"/>
              <a:t>前の画面にもどるボタン。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22380"/>
            <a:ext cx="1443024" cy="253916"/>
          </a:xfrm>
          <a:prstGeom prst="rect">
            <a:avLst/>
          </a:prstGeom>
          <a:noFill/>
        </p:spPr>
        <p:txBody>
          <a:bodyPr wrap="none" rtlCol="0">
            <a:spAutoFit/>
          </a:bodyPr>
          <a:lstStyle/>
          <a:p>
            <a:r>
              <a:rPr kumimoji="1" lang="en-US" altLang="ja-JP" sz="1050" b="1" dirty="0"/>
              <a:t>04</a:t>
            </a:r>
            <a:r>
              <a:rPr kumimoji="1" lang="ja-JP" altLang="en-US" sz="1050" b="1" dirty="0"/>
              <a:t>．</a:t>
            </a:r>
            <a:r>
              <a:rPr kumimoji="1" lang="en-US" altLang="ja-JP" sz="1050" b="1" dirty="0"/>
              <a:t>SALE</a:t>
            </a:r>
            <a:r>
              <a:rPr kumimoji="1" lang="ja-JP" altLang="en-US" sz="1050" b="1" dirty="0"/>
              <a:t>中アイコン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9379"/>
            <a:ext cx="2877711" cy="400110"/>
          </a:xfrm>
          <a:prstGeom prst="rect">
            <a:avLst/>
          </a:prstGeom>
          <a:noFill/>
        </p:spPr>
        <p:txBody>
          <a:bodyPr wrap="none" rtlCol="0">
            <a:spAutoFit/>
          </a:bodyPr>
          <a:lstStyle/>
          <a:p>
            <a:r>
              <a:rPr kumimoji="1" lang="ja-JP" altLang="en-US" sz="1000" dirty="0"/>
              <a:t>前述のセール対象の商品が含まれている項目に</a:t>
            </a:r>
            <a:endParaRPr kumimoji="1" lang="en-US" altLang="ja-JP" sz="1000" dirty="0"/>
          </a:p>
          <a:p>
            <a:r>
              <a:rPr kumimoji="1" lang="en-US" altLang="ja-JP" sz="1000" dirty="0"/>
              <a:t>SALE</a:t>
            </a:r>
            <a:r>
              <a:rPr kumimoji="1" lang="ja-JP" altLang="en-US" sz="1000" dirty="0"/>
              <a:t>を示すアイコンを表示する。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342673"/>
            <a:ext cx="1412566" cy="253916"/>
          </a:xfrm>
          <a:prstGeom prst="rect">
            <a:avLst/>
          </a:prstGeom>
          <a:noFill/>
        </p:spPr>
        <p:txBody>
          <a:bodyPr wrap="none" rtlCol="0">
            <a:spAutoFit/>
          </a:bodyPr>
          <a:lstStyle/>
          <a:p>
            <a:r>
              <a:rPr kumimoji="1" lang="en-US" altLang="ja-JP" sz="1050" b="1" dirty="0"/>
              <a:t>05</a:t>
            </a:r>
            <a:r>
              <a:rPr kumimoji="1" lang="ja-JP" altLang="en-US" sz="1050" b="1" dirty="0"/>
              <a:t>．商品項目ボタン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619672"/>
            <a:ext cx="1794081" cy="861774"/>
          </a:xfrm>
          <a:prstGeom prst="rect">
            <a:avLst/>
          </a:prstGeom>
          <a:noFill/>
        </p:spPr>
        <p:txBody>
          <a:bodyPr wrap="none" rtlCol="0">
            <a:spAutoFit/>
          </a:bodyPr>
          <a:lstStyle/>
          <a:p>
            <a:r>
              <a:rPr kumimoji="1" lang="ja-JP" altLang="en-US" sz="1000" dirty="0"/>
              <a:t>前述の</a:t>
            </a:r>
            <a:endParaRPr kumimoji="1" lang="en-US" altLang="ja-JP" sz="1000" dirty="0"/>
          </a:p>
          <a:p>
            <a:r>
              <a:rPr kumimoji="1" lang="ja-JP" altLang="en-US" sz="1000" dirty="0"/>
              <a:t>・クリスタル</a:t>
            </a:r>
            <a:endParaRPr kumimoji="1" lang="en-US" altLang="ja-JP" sz="1000" dirty="0"/>
          </a:p>
          <a:p>
            <a:r>
              <a:rPr kumimoji="1" lang="ja-JP" altLang="en-US" sz="1000" dirty="0"/>
              <a:t>・アイテム</a:t>
            </a:r>
            <a:endParaRPr kumimoji="1" lang="en-US" altLang="ja-JP" sz="1000" dirty="0"/>
          </a:p>
          <a:p>
            <a:r>
              <a:rPr kumimoji="1" lang="ja-JP" altLang="en-US" sz="1000" dirty="0"/>
              <a:t>・ＴＲ分解</a:t>
            </a:r>
            <a:endParaRPr kumimoji="1" lang="en-US" altLang="ja-JP" sz="1000" dirty="0"/>
          </a:p>
          <a:p>
            <a:r>
              <a:rPr kumimoji="1" lang="ja-JP" altLang="en-US" sz="1000" dirty="0"/>
              <a:t>という</a:t>
            </a:r>
            <a:r>
              <a:rPr kumimoji="1" lang="en-US" altLang="ja-JP" sz="1000" dirty="0"/>
              <a:t>3</a:t>
            </a:r>
            <a:r>
              <a:rPr kumimoji="1" lang="ja-JP" altLang="en-US" sz="1000" dirty="0"/>
              <a:t>つのボタンとする。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506164"/>
            <a:ext cx="1577676" cy="253916"/>
          </a:xfrm>
          <a:prstGeom prst="rect">
            <a:avLst/>
          </a:prstGeom>
          <a:noFill/>
        </p:spPr>
        <p:txBody>
          <a:bodyPr wrap="none" rtlCol="0">
            <a:spAutoFit/>
          </a:bodyPr>
          <a:lstStyle/>
          <a:p>
            <a:r>
              <a:rPr kumimoji="1" lang="en-US" altLang="ja-JP" sz="1050" b="1" dirty="0"/>
              <a:t>06</a:t>
            </a:r>
            <a:r>
              <a:rPr kumimoji="1" lang="ja-JP" altLang="en-US" sz="1050" b="1" dirty="0"/>
              <a:t>．</a:t>
            </a:r>
            <a:r>
              <a:rPr kumimoji="1" lang="en-US" altLang="ja-JP" sz="1050" b="1" dirty="0"/>
              <a:t>SALE</a:t>
            </a:r>
            <a:r>
              <a:rPr kumimoji="1" lang="ja-JP" altLang="en-US" sz="1050" b="1" dirty="0"/>
              <a:t>情報テキスト</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783163"/>
            <a:ext cx="3974165" cy="1169551"/>
          </a:xfrm>
          <a:prstGeom prst="rect">
            <a:avLst/>
          </a:prstGeom>
          <a:noFill/>
        </p:spPr>
        <p:txBody>
          <a:bodyPr wrap="none" rtlCol="0">
            <a:spAutoFit/>
          </a:bodyPr>
          <a:lstStyle/>
          <a:p>
            <a:r>
              <a:rPr kumimoji="1" lang="en-US" altLang="ja-JP" sz="1000" dirty="0"/>
              <a:t>SALE</a:t>
            </a:r>
            <a:r>
              <a:rPr kumimoji="1" lang="ja-JP" altLang="en-US" sz="1000" dirty="0"/>
              <a:t>中の場合、</a:t>
            </a:r>
            <a:r>
              <a:rPr kumimoji="1" lang="en-US" altLang="ja-JP" sz="1000" dirty="0"/>
              <a:t>SALE</a:t>
            </a:r>
            <a:r>
              <a:rPr kumimoji="1" lang="ja-JP" altLang="en-US" sz="1000" dirty="0"/>
              <a:t>の文言や期間情報などを記載するエリア。</a:t>
            </a:r>
            <a:endParaRPr kumimoji="1" lang="en-US" altLang="ja-JP" sz="1000" dirty="0"/>
          </a:p>
          <a:p>
            <a:r>
              <a:rPr kumimoji="1" lang="ja-JP" altLang="en-US" sz="1000" dirty="0"/>
              <a:t>長文のテキストは横にスクロールして表示する。</a:t>
            </a:r>
            <a:endParaRPr kumimoji="1" lang="en-US" altLang="ja-JP" sz="1000" dirty="0"/>
          </a:p>
          <a:p>
            <a:endParaRPr kumimoji="1" lang="en-US" altLang="ja-JP" sz="1000" dirty="0"/>
          </a:p>
          <a:p>
            <a:r>
              <a:rPr kumimoji="1" lang="en-US" altLang="ja-JP" sz="1000" dirty="0"/>
              <a:t>1</a:t>
            </a:r>
            <a:r>
              <a:rPr kumimoji="1" lang="ja-JP" altLang="en-US" sz="1000" dirty="0"/>
              <a:t>．スクロール開始までに</a:t>
            </a:r>
            <a:r>
              <a:rPr kumimoji="1" lang="en-US" altLang="ja-JP" sz="1000" dirty="0"/>
              <a:t>2sec</a:t>
            </a:r>
            <a:r>
              <a:rPr kumimoji="1" lang="ja-JP" altLang="en-US" sz="1000" dirty="0"/>
              <a:t>停止させる。</a:t>
            </a:r>
            <a:endParaRPr kumimoji="1" lang="en-US" altLang="ja-JP" sz="1000" dirty="0"/>
          </a:p>
          <a:p>
            <a:r>
              <a:rPr kumimoji="1" lang="en-US" altLang="ja-JP" sz="1000" dirty="0"/>
              <a:t>2</a:t>
            </a:r>
            <a:r>
              <a:rPr kumimoji="1" lang="ja-JP" altLang="en-US" sz="1000" dirty="0"/>
              <a:t>．スクロールを開始する。</a:t>
            </a:r>
            <a:endParaRPr kumimoji="1" lang="en-US" altLang="ja-JP" sz="1000" dirty="0"/>
          </a:p>
          <a:p>
            <a:r>
              <a:rPr kumimoji="1" lang="en-US" altLang="ja-JP" sz="1000" dirty="0"/>
              <a:t>3</a:t>
            </a:r>
            <a:r>
              <a:rPr kumimoji="1" lang="ja-JP" altLang="en-US" sz="1000" dirty="0"/>
              <a:t>．テキストが全てスクロールアウトする。</a:t>
            </a:r>
            <a:endParaRPr kumimoji="1" lang="en-US" altLang="ja-JP" sz="1000" dirty="0"/>
          </a:p>
          <a:p>
            <a:r>
              <a:rPr kumimoji="1" lang="en-US" altLang="ja-JP" sz="1000" dirty="0"/>
              <a:t>4</a:t>
            </a:r>
            <a:r>
              <a:rPr kumimoji="1" lang="ja-JP" altLang="en-US" sz="1000" dirty="0"/>
              <a:t>．同文が素早くスクロールインしてきて、初期位置に停止する。</a:t>
            </a:r>
            <a:endParaRPr kumimoji="1" lang="en-US" altLang="ja-JP" sz="1000" dirty="0"/>
          </a:p>
        </p:txBody>
      </p:sp>
      <p:sp>
        <p:nvSpPr>
          <p:cNvPr id="61" name="テキスト ボックス 60">
            <a:extLst>
              <a:ext uri="{FF2B5EF4-FFF2-40B4-BE49-F238E27FC236}">
                <a16:creationId xmlns:a16="http://schemas.microsoft.com/office/drawing/2014/main" id="{217D07F8-E206-4764-8A27-EE83B721C176}"/>
              </a:ext>
            </a:extLst>
          </p:cNvPr>
          <p:cNvSpPr txBox="1"/>
          <p:nvPr/>
        </p:nvSpPr>
        <p:spPr>
          <a:xfrm>
            <a:off x="4395631" y="6000515"/>
            <a:ext cx="873957" cy="253916"/>
          </a:xfrm>
          <a:prstGeom prst="rect">
            <a:avLst/>
          </a:prstGeom>
          <a:noFill/>
        </p:spPr>
        <p:txBody>
          <a:bodyPr wrap="none" rtlCol="0">
            <a:spAutoFit/>
          </a:bodyPr>
          <a:lstStyle/>
          <a:p>
            <a:r>
              <a:rPr kumimoji="1" lang="en-US" altLang="ja-JP" sz="1050" b="1" dirty="0"/>
              <a:t>07</a:t>
            </a:r>
            <a:r>
              <a:rPr kumimoji="1" lang="ja-JP" altLang="en-US" sz="1050" b="1" dirty="0"/>
              <a:t>．フッタ</a:t>
            </a:r>
          </a:p>
        </p:txBody>
      </p:sp>
      <p:sp>
        <p:nvSpPr>
          <p:cNvPr id="62" name="テキスト ボックス 61">
            <a:extLst>
              <a:ext uri="{FF2B5EF4-FFF2-40B4-BE49-F238E27FC236}">
                <a16:creationId xmlns:a16="http://schemas.microsoft.com/office/drawing/2014/main" id="{A099B58B-D417-442F-85D5-FD10CDA06BC9}"/>
              </a:ext>
            </a:extLst>
          </p:cNvPr>
          <p:cNvSpPr txBox="1"/>
          <p:nvPr/>
        </p:nvSpPr>
        <p:spPr>
          <a:xfrm>
            <a:off x="4580842" y="6277514"/>
            <a:ext cx="1851789" cy="246221"/>
          </a:xfrm>
          <a:prstGeom prst="rect">
            <a:avLst/>
          </a:prstGeom>
          <a:noFill/>
        </p:spPr>
        <p:txBody>
          <a:bodyPr wrap="none" rtlCol="0">
            <a:spAutoFit/>
          </a:bodyPr>
          <a:lstStyle/>
          <a:p>
            <a:r>
              <a:rPr kumimoji="1" lang="ja-JP" altLang="en-US" sz="1000" dirty="0"/>
              <a:t>共通のフッタ。詳細は割愛。</a:t>
            </a:r>
            <a:endParaRPr kumimoji="1" lang="en-US" altLang="ja-JP" sz="1000" dirty="0"/>
          </a:p>
        </p:txBody>
      </p:sp>
    </p:spTree>
    <p:extLst>
      <p:ext uri="{BB962C8B-B14F-4D97-AF65-F5344CB8AC3E}">
        <p14:creationId xmlns:p14="http://schemas.microsoft.com/office/powerpoint/2010/main" val="272036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descr="スクリーンショット, 抽象 が含まれている画像&#10;&#10;自動的に生成された説明">
            <a:extLst>
              <a:ext uri="{FF2B5EF4-FFF2-40B4-BE49-F238E27FC236}">
                <a16:creationId xmlns:a16="http://schemas.microsoft.com/office/drawing/2014/main" id="{EE663000-14DC-4450-9795-8D91E993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33555"/>
            <a:ext cx="2142250"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752677"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(1/2</a:t>
            </a:r>
            <a:r>
              <a:rPr kumimoji="1" lang="ja-JP" altLang="en-US" sz="1200" b="1" dirty="0"/>
              <a:t>）</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2206305" y="1507745"/>
            <a:ext cx="901794"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98583" y="1744651"/>
            <a:ext cx="809516" cy="52176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689859" y="2225823"/>
            <a:ext cx="418240" cy="17661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139193" y="4458229"/>
            <a:ext cx="968906" cy="1400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p:cNvCxnSpPr>
          <p:nvPr/>
        </p:nvCxnSpPr>
        <p:spPr>
          <a:xfrm flipH="1">
            <a:off x="1778467" y="3739387"/>
            <a:ext cx="1329632" cy="49301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825867"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．商品表示</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2118101"/>
            <a:ext cx="1133644"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．スクロールバー</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3108099" y="3631665"/>
            <a:ext cx="1031051"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．特商法ボタン</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4350507"/>
            <a:ext cx="1031051"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．もどるボタン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008609" cy="253916"/>
          </a:xfrm>
          <a:prstGeom prst="rect">
            <a:avLst/>
          </a:prstGeom>
          <a:noFill/>
        </p:spPr>
        <p:txBody>
          <a:bodyPr wrap="none" rtlCol="0">
            <a:spAutoFit/>
          </a:bodyPr>
          <a:lstStyle/>
          <a:p>
            <a:r>
              <a:rPr kumimoji="1" lang="en-US" altLang="ja-JP" sz="1050" b="1" dirty="0"/>
              <a:t>02</a:t>
            </a:r>
            <a:r>
              <a:rPr kumimoji="1" lang="ja-JP" altLang="en-US" sz="1050" b="1" dirty="0"/>
              <a:t>．商品表示</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2138727" cy="400110"/>
          </a:xfrm>
          <a:prstGeom prst="rect">
            <a:avLst/>
          </a:prstGeom>
          <a:noFill/>
        </p:spPr>
        <p:txBody>
          <a:bodyPr wrap="none" rtlCol="0">
            <a:spAutoFit/>
          </a:bodyPr>
          <a:lstStyle/>
          <a:p>
            <a:r>
              <a:rPr kumimoji="1" lang="en-US" altLang="ja-JP" sz="1000" dirty="0"/>
              <a:t>SALE</a:t>
            </a:r>
            <a:r>
              <a:rPr kumimoji="1" lang="ja-JP" altLang="en-US" sz="1000" dirty="0"/>
              <a:t>か否かで表示内容が変わる。</a:t>
            </a:r>
            <a:endParaRPr kumimoji="1" lang="en-US" altLang="ja-JP" sz="1000" dirty="0"/>
          </a:p>
          <a:p>
            <a:r>
              <a:rPr kumimoji="1" lang="ja-JP" altLang="en-US" sz="1000" dirty="0"/>
              <a:t>詳細後述。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203806"/>
            <a:ext cx="1412566" cy="253916"/>
          </a:xfrm>
          <a:prstGeom prst="rect">
            <a:avLst/>
          </a:prstGeom>
          <a:noFill/>
        </p:spPr>
        <p:txBody>
          <a:bodyPr wrap="none" rtlCol="0">
            <a:spAutoFit/>
          </a:bodyPr>
          <a:lstStyle/>
          <a:p>
            <a:r>
              <a:rPr kumimoji="1" lang="en-US" altLang="ja-JP" sz="1050" b="1" dirty="0"/>
              <a:t>03</a:t>
            </a:r>
            <a:r>
              <a:rPr kumimoji="1" lang="ja-JP" altLang="en-US" sz="1050" b="1" dirty="0"/>
              <a:t>．スクロールバー</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480805"/>
            <a:ext cx="1210588" cy="246221"/>
          </a:xfrm>
          <a:prstGeom prst="rect">
            <a:avLst/>
          </a:prstGeom>
          <a:noFill/>
        </p:spPr>
        <p:txBody>
          <a:bodyPr wrap="none" rtlCol="0">
            <a:spAutoFit/>
          </a:bodyPr>
          <a:lstStyle/>
          <a:p>
            <a:r>
              <a:rPr kumimoji="1" lang="ja-JP" altLang="en-US" sz="1000" dirty="0"/>
              <a:t>スクロールバー。</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754773"/>
            <a:ext cx="1277914" cy="253916"/>
          </a:xfrm>
          <a:prstGeom prst="rect">
            <a:avLst/>
          </a:prstGeom>
          <a:noFill/>
        </p:spPr>
        <p:txBody>
          <a:bodyPr wrap="none" rtlCol="0">
            <a:spAutoFit/>
          </a:bodyPr>
          <a:lstStyle/>
          <a:p>
            <a:r>
              <a:rPr kumimoji="1" lang="en-US" altLang="ja-JP" sz="1050" b="1" dirty="0"/>
              <a:t>04</a:t>
            </a:r>
            <a:r>
              <a:rPr kumimoji="1" lang="ja-JP" altLang="en-US" sz="1050" b="1" dirty="0"/>
              <a:t>．特商法ボタン</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031772"/>
            <a:ext cx="2414444" cy="400110"/>
          </a:xfrm>
          <a:prstGeom prst="rect">
            <a:avLst/>
          </a:prstGeom>
          <a:noFill/>
        </p:spPr>
        <p:txBody>
          <a:bodyPr wrap="none" rtlCol="0">
            <a:spAutoFit/>
          </a:bodyPr>
          <a:lstStyle/>
          <a:p>
            <a:r>
              <a:rPr kumimoji="1" lang="ja-JP" altLang="en-US" sz="1000" dirty="0"/>
              <a:t>特商法を表示するボタン。</a:t>
            </a:r>
            <a:endParaRPr kumimoji="1" lang="en-US" altLang="ja-JP" sz="1000" dirty="0"/>
          </a:p>
          <a:p>
            <a:r>
              <a:rPr kumimoji="1" lang="ja-JP" altLang="en-US" sz="1000" dirty="0"/>
              <a:t>中身は</a:t>
            </a:r>
            <a:r>
              <a:rPr kumimoji="1" lang="en-US" altLang="ja-JP" sz="1000" dirty="0" err="1"/>
              <a:t>webview</a:t>
            </a:r>
            <a:r>
              <a:rPr kumimoji="1" lang="ja-JP" altLang="en-US" sz="1000" dirty="0"/>
              <a:t>を使用して表示する。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52503"/>
            <a:ext cx="1547218" cy="253916"/>
          </a:xfrm>
          <a:prstGeom prst="rect">
            <a:avLst/>
          </a:prstGeom>
          <a:noFill/>
        </p:spPr>
        <p:txBody>
          <a:bodyPr wrap="none" rtlCol="0">
            <a:spAutoFit/>
          </a:bodyPr>
          <a:lstStyle/>
          <a:p>
            <a:r>
              <a:rPr kumimoji="1" lang="en-US" altLang="ja-JP" sz="1050" b="1" dirty="0"/>
              <a:t>05</a:t>
            </a:r>
            <a:r>
              <a:rPr kumimoji="1" lang="ja-JP" altLang="en-US" sz="1050" b="1" dirty="0"/>
              <a:t>．資金決済法ボタン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29502"/>
            <a:ext cx="1467068" cy="246221"/>
          </a:xfrm>
          <a:prstGeom prst="rect">
            <a:avLst/>
          </a:prstGeom>
          <a:noFill/>
        </p:spPr>
        <p:txBody>
          <a:bodyPr wrap="none" rtlCol="0">
            <a:spAutoFit/>
          </a:bodyPr>
          <a:lstStyle/>
          <a:p>
            <a:r>
              <a:rPr kumimoji="1" lang="ja-JP" altLang="en-US" sz="1000" dirty="0"/>
              <a:t>特商法ボタンと同じ。</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00712"/>
            <a:ext cx="1277914" cy="253916"/>
          </a:xfrm>
          <a:prstGeom prst="rect">
            <a:avLst/>
          </a:prstGeom>
          <a:noFill/>
        </p:spPr>
        <p:txBody>
          <a:bodyPr wrap="none" rtlCol="0">
            <a:spAutoFit/>
          </a:bodyPr>
          <a:lstStyle/>
          <a:p>
            <a:r>
              <a:rPr kumimoji="1" lang="en-US" altLang="ja-JP" sz="1050" b="1" dirty="0"/>
              <a:t>06</a:t>
            </a:r>
            <a:r>
              <a:rPr kumimoji="1" lang="ja-JP" altLang="en-US" sz="1050" b="1" dirty="0"/>
              <a:t>．もどるボタン</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277711"/>
            <a:ext cx="3518912" cy="246221"/>
          </a:xfrm>
          <a:prstGeom prst="rect">
            <a:avLst/>
          </a:prstGeom>
          <a:noFill/>
        </p:spPr>
        <p:txBody>
          <a:bodyPr wrap="none" rtlCol="0">
            <a:spAutoFit/>
          </a:bodyPr>
          <a:lstStyle/>
          <a:p>
            <a:r>
              <a:rPr kumimoji="1" lang="ja-JP" altLang="en-US" sz="1000" dirty="0"/>
              <a:t>ウィンドウを閉じ、ショップトップ画面にもどるボタン。</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3108099" y="3909115"/>
            <a:ext cx="1236236"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．資金決済法ボタン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a:off x="2676809" y="4016837"/>
            <a:ext cx="431290" cy="28022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C474EF2E-2986-4C93-B305-1DD051CC6284}"/>
              </a:ext>
            </a:extLst>
          </p:cNvPr>
          <p:cNvSpPr txBox="1"/>
          <p:nvPr/>
        </p:nvSpPr>
        <p:spPr>
          <a:xfrm>
            <a:off x="714366" y="6138920"/>
            <a:ext cx="697627" cy="246221"/>
          </a:xfrm>
          <a:prstGeom prst="rect">
            <a:avLst/>
          </a:prstGeom>
          <a:noFill/>
        </p:spPr>
        <p:txBody>
          <a:bodyPr wrap="none" rtlCol="0">
            <a:spAutoFit/>
          </a:bodyPr>
          <a:lstStyle/>
          <a:p>
            <a:r>
              <a:rPr kumimoji="1" lang="ja-JP" altLang="en-US" sz="1000" dirty="0"/>
              <a:t>▼つづく</a:t>
            </a:r>
            <a:endParaRPr kumimoji="1" lang="en-US" altLang="ja-JP" sz="1000" dirty="0"/>
          </a:p>
        </p:txBody>
      </p:sp>
    </p:spTree>
    <p:extLst>
      <p:ext uri="{BB962C8B-B14F-4D97-AF65-F5344CB8AC3E}">
        <p14:creationId xmlns:p14="http://schemas.microsoft.com/office/powerpoint/2010/main" val="224520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656496" cy="276999"/>
          </a:xfrm>
          <a:prstGeom prst="rect">
            <a:avLst/>
          </a:prstGeom>
          <a:noFill/>
        </p:spPr>
        <p:txBody>
          <a:bodyPr wrap="none" rtlCol="0">
            <a:spAutoFit/>
          </a:bodyPr>
          <a:lstStyle/>
          <a:p>
            <a:r>
              <a:rPr kumimoji="1" lang="ja-JP" altLang="en-US" sz="1200" b="1" dirty="0"/>
              <a:t>○</a:t>
            </a:r>
            <a:r>
              <a:rPr kumimoji="1" lang="en-US" altLang="ja-JP" sz="1200" b="1" dirty="0"/>
              <a:t>sh110</a:t>
            </a:r>
            <a:r>
              <a:rPr kumimoji="1" lang="ja-JP" altLang="en-US" sz="1200" b="1" dirty="0"/>
              <a:t>．クリスタル商品一覧</a:t>
            </a:r>
            <a:r>
              <a:rPr kumimoji="1" lang="en-US" altLang="ja-JP" sz="1200" b="1" dirty="0"/>
              <a:t>(2/2)</a:t>
            </a:r>
            <a:endParaRPr kumimoji="1" lang="ja-JP" altLang="en-US" sz="1200" b="1" dirty="0"/>
          </a:p>
        </p:txBody>
      </p:sp>
      <p:sp>
        <p:nvSpPr>
          <p:cNvPr id="37" name="テキスト ボックス 36">
            <a:extLst>
              <a:ext uri="{FF2B5EF4-FFF2-40B4-BE49-F238E27FC236}">
                <a16:creationId xmlns:a16="http://schemas.microsoft.com/office/drawing/2014/main" id="{0734F81F-5458-4DBA-BE7D-A1B37839869C}"/>
              </a:ext>
            </a:extLst>
          </p:cNvPr>
          <p:cNvSpPr txBox="1"/>
          <p:nvPr/>
        </p:nvSpPr>
        <p:spPr>
          <a:xfrm>
            <a:off x="2918039" y="1382667"/>
            <a:ext cx="1082348"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a:t>
            </a:r>
            <a:r>
              <a:rPr kumimoji="1" lang="en-US" altLang="ja-JP" sz="800" dirty="0">
                <a:latin typeface="+mn-ea"/>
              </a:rPr>
              <a:t>SALE</a:t>
            </a:r>
            <a:r>
              <a:rPr kumimoji="1" lang="ja-JP" altLang="en-US" sz="800" dirty="0">
                <a:latin typeface="+mn-ea"/>
              </a:rPr>
              <a:t>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2918039" y="1660564"/>
            <a:ext cx="723275" cy="215444"/>
          </a:xfrm>
          <a:prstGeom prst="rect">
            <a:avLst/>
          </a:prstGeom>
          <a:noFill/>
        </p:spPr>
        <p:txBody>
          <a:bodyPr wrap="none" rtlCol="0">
            <a:spAutoFit/>
          </a:bodyPr>
          <a:lstStyle/>
          <a:p>
            <a:r>
              <a:rPr kumimoji="1" lang="en-US" altLang="ja-JP" sz="800" dirty="0">
                <a:latin typeface="+mn-ea"/>
              </a:rPr>
              <a:t>02</a:t>
            </a:r>
            <a:r>
              <a:rPr kumimoji="1" lang="ja-JP" altLang="en-US" sz="800" dirty="0">
                <a:latin typeface="+mn-ea"/>
              </a:rPr>
              <a:t>．商品名</a:t>
            </a:r>
          </a:p>
        </p:txBody>
      </p:sp>
      <p:sp>
        <p:nvSpPr>
          <p:cNvPr id="43" name="テキスト ボックス 42">
            <a:extLst>
              <a:ext uri="{FF2B5EF4-FFF2-40B4-BE49-F238E27FC236}">
                <a16:creationId xmlns:a16="http://schemas.microsoft.com/office/drawing/2014/main" id="{B4BD3129-1DD8-4FCC-919D-4BF51F1F477A}"/>
              </a:ext>
            </a:extLst>
          </p:cNvPr>
          <p:cNvSpPr txBox="1"/>
          <p:nvPr/>
        </p:nvSpPr>
        <p:spPr>
          <a:xfrm>
            <a:off x="2918039" y="1909734"/>
            <a:ext cx="620683"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．内訳</a:t>
            </a:r>
          </a:p>
        </p:txBody>
      </p:sp>
      <p:sp>
        <p:nvSpPr>
          <p:cNvPr id="45" name="テキスト ボックス 44">
            <a:extLst>
              <a:ext uri="{FF2B5EF4-FFF2-40B4-BE49-F238E27FC236}">
                <a16:creationId xmlns:a16="http://schemas.microsoft.com/office/drawing/2014/main" id="{BAEFCF5F-4006-47DC-88A4-8821B3ED50FC}"/>
              </a:ext>
            </a:extLst>
          </p:cNvPr>
          <p:cNvSpPr txBox="1"/>
          <p:nvPr/>
        </p:nvSpPr>
        <p:spPr>
          <a:xfrm>
            <a:off x="2918039" y="2556059"/>
            <a:ext cx="825867"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．終了時間</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308371" cy="253916"/>
          </a:xfrm>
          <a:prstGeom prst="rect">
            <a:avLst/>
          </a:prstGeom>
          <a:noFill/>
        </p:spPr>
        <p:txBody>
          <a:bodyPr wrap="none" rtlCol="0">
            <a:spAutoFit/>
          </a:bodyPr>
          <a:lstStyle/>
          <a:p>
            <a:r>
              <a:rPr kumimoji="1" lang="en-US" altLang="ja-JP" sz="1050" b="1" dirty="0"/>
              <a:t>01</a:t>
            </a:r>
            <a:r>
              <a:rPr kumimoji="1" lang="ja-JP" altLang="en-US" sz="1050" b="1" dirty="0"/>
              <a:t>．</a:t>
            </a:r>
            <a:r>
              <a:rPr kumimoji="1" lang="en-US" altLang="ja-JP" sz="1050" b="1" dirty="0"/>
              <a:t>SALE</a:t>
            </a:r>
            <a:r>
              <a:rPr kumimoji="1" lang="ja-JP" altLang="en-US" sz="1050" b="1" dirty="0"/>
              <a:t>アイコン</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2010487" cy="246221"/>
          </a:xfrm>
          <a:prstGeom prst="rect">
            <a:avLst/>
          </a:prstGeom>
          <a:noFill/>
        </p:spPr>
        <p:txBody>
          <a:bodyPr wrap="none" rtlCol="0">
            <a:spAutoFit/>
          </a:bodyPr>
          <a:lstStyle/>
          <a:p>
            <a:r>
              <a:rPr kumimoji="1" lang="en-US" altLang="ja-JP" sz="1000" dirty="0"/>
              <a:t>SALE</a:t>
            </a:r>
            <a:r>
              <a:rPr kumimoji="1" lang="ja-JP" altLang="en-US" sz="1000" dirty="0"/>
              <a:t>対象の商品には表示する。</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873957" cy="253916"/>
          </a:xfrm>
          <a:prstGeom prst="rect">
            <a:avLst/>
          </a:prstGeom>
          <a:noFill/>
        </p:spPr>
        <p:txBody>
          <a:bodyPr wrap="none" rtlCol="0">
            <a:spAutoFit/>
          </a:bodyPr>
          <a:lstStyle/>
          <a:p>
            <a:r>
              <a:rPr kumimoji="1" lang="en-US" altLang="ja-JP" sz="1050" b="1" dirty="0"/>
              <a:t>02</a:t>
            </a:r>
            <a:r>
              <a:rPr kumimoji="1" lang="ja-JP" altLang="en-US" sz="1050" b="1" dirty="0"/>
              <a:t>．商品名</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1980029" cy="246221"/>
          </a:xfrm>
          <a:prstGeom prst="rect">
            <a:avLst/>
          </a:prstGeom>
          <a:noFill/>
        </p:spPr>
        <p:txBody>
          <a:bodyPr wrap="none" rtlCol="0">
            <a:spAutoFit/>
          </a:bodyPr>
          <a:lstStyle/>
          <a:p>
            <a:r>
              <a:rPr kumimoji="1" lang="ja-JP" altLang="en-US" sz="1000" dirty="0"/>
              <a:t>商品には必ずつけられる名称。</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051522"/>
            <a:ext cx="739305" cy="253916"/>
          </a:xfrm>
          <a:prstGeom prst="rect">
            <a:avLst/>
          </a:prstGeom>
          <a:noFill/>
        </p:spPr>
        <p:txBody>
          <a:bodyPr wrap="none" rtlCol="0">
            <a:spAutoFit/>
          </a:bodyPr>
          <a:lstStyle/>
          <a:p>
            <a:r>
              <a:rPr kumimoji="1" lang="en-US" altLang="ja-JP" sz="1050" b="1" dirty="0"/>
              <a:t>03</a:t>
            </a:r>
            <a:r>
              <a:rPr kumimoji="1" lang="ja-JP" altLang="en-US" sz="1050" b="1" dirty="0"/>
              <a:t>．内訳</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328521"/>
            <a:ext cx="3005951" cy="246221"/>
          </a:xfrm>
          <a:prstGeom prst="rect">
            <a:avLst/>
          </a:prstGeom>
          <a:noFill/>
        </p:spPr>
        <p:txBody>
          <a:bodyPr wrap="none" rtlCol="0">
            <a:spAutoFit/>
          </a:bodyPr>
          <a:lstStyle/>
          <a:p>
            <a:r>
              <a:rPr kumimoji="1" lang="ja-JP" altLang="en-US" sz="1000" dirty="0"/>
              <a:t>この商品のクリスタルの有償分と無償分の内訳。</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618036"/>
            <a:ext cx="739305" cy="253916"/>
          </a:xfrm>
          <a:prstGeom prst="rect">
            <a:avLst/>
          </a:prstGeom>
          <a:noFill/>
        </p:spPr>
        <p:txBody>
          <a:bodyPr wrap="none" rtlCol="0">
            <a:spAutoFit/>
          </a:bodyPr>
          <a:lstStyle/>
          <a:p>
            <a:r>
              <a:rPr kumimoji="1" lang="en-US" altLang="ja-JP" sz="1050" b="1" dirty="0"/>
              <a:t>04</a:t>
            </a:r>
            <a:r>
              <a:rPr kumimoji="1" lang="ja-JP" altLang="en-US" sz="1050" b="1" dirty="0"/>
              <a:t>．価格</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2895035"/>
            <a:ext cx="1210588" cy="246221"/>
          </a:xfrm>
          <a:prstGeom prst="rect">
            <a:avLst/>
          </a:prstGeom>
          <a:noFill/>
        </p:spPr>
        <p:txBody>
          <a:bodyPr wrap="none" rtlCol="0">
            <a:spAutoFit/>
          </a:bodyPr>
          <a:lstStyle/>
          <a:p>
            <a:r>
              <a:rPr kumimoji="1" lang="ja-JP" altLang="en-US" sz="1000" dirty="0"/>
              <a:t>法定通貨の価格。</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182301"/>
            <a:ext cx="1277914" cy="253916"/>
          </a:xfrm>
          <a:prstGeom prst="rect">
            <a:avLst/>
          </a:prstGeom>
          <a:noFill/>
        </p:spPr>
        <p:txBody>
          <a:bodyPr wrap="none" rtlCol="0">
            <a:spAutoFit/>
          </a:bodyPr>
          <a:lstStyle/>
          <a:p>
            <a:r>
              <a:rPr kumimoji="1" lang="en-US" altLang="ja-JP" sz="1050" b="1" dirty="0"/>
              <a:t>05</a:t>
            </a:r>
            <a:r>
              <a:rPr kumimoji="1" lang="ja-JP" altLang="en-US" sz="1050" b="1" dirty="0"/>
              <a:t>．商品アイコン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459300"/>
            <a:ext cx="3775393" cy="400110"/>
          </a:xfrm>
          <a:prstGeom prst="rect">
            <a:avLst/>
          </a:prstGeom>
          <a:noFill/>
        </p:spPr>
        <p:txBody>
          <a:bodyPr wrap="none" rtlCol="0">
            <a:spAutoFit/>
          </a:bodyPr>
          <a:lstStyle/>
          <a:p>
            <a:r>
              <a:rPr kumimoji="1" lang="ja-JP" altLang="en-US" sz="1000" dirty="0"/>
              <a:t>商品のアイコン。クリスタルについては、量によって何段階か</a:t>
            </a:r>
            <a:endParaRPr kumimoji="1" lang="en-US" altLang="ja-JP" sz="1000" dirty="0"/>
          </a:p>
          <a:p>
            <a:r>
              <a:rPr kumimoji="1" lang="ja-JP" altLang="en-US" sz="1000" dirty="0"/>
              <a:t>持って商品ごとに何を使うか設定する。</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3898856"/>
            <a:ext cx="1008609" cy="253916"/>
          </a:xfrm>
          <a:prstGeom prst="rect">
            <a:avLst/>
          </a:prstGeom>
          <a:noFill/>
        </p:spPr>
        <p:txBody>
          <a:bodyPr wrap="none" rtlCol="0">
            <a:spAutoFit/>
          </a:bodyPr>
          <a:lstStyle/>
          <a:p>
            <a:r>
              <a:rPr kumimoji="1" lang="en-US" altLang="ja-JP" sz="1050" b="1" dirty="0"/>
              <a:t>06</a:t>
            </a:r>
            <a:r>
              <a:rPr kumimoji="1" lang="ja-JP" altLang="en-US" sz="1050" b="1" dirty="0"/>
              <a:t>．終了時間</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175855"/>
            <a:ext cx="2908168" cy="707886"/>
          </a:xfrm>
          <a:prstGeom prst="rect">
            <a:avLst/>
          </a:prstGeom>
          <a:noFill/>
        </p:spPr>
        <p:txBody>
          <a:bodyPr wrap="none" rtlCol="0">
            <a:spAutoFit/>
          </a:bodyPr>
          <a:lstStyle/>
          <a:p>
            <a:r>
              <a:rPr kumimoji="1" lang="en-US" altLang="ja-JP" sz="1000" dirty="0"/>
              <a:t>SALE</a:t>
            </a:r>
            <a:r>
              <a:rPr kumimoji="1" lang="ja-JP" altLang="en-US" sz="1000" dirty="0"/>
              <a:t>の場合、いつ終わるかの時間を表示する。</a:t>
            </a:r>
            <a:endParaRPr kumimoji="1" lang="en-US" altLang="ja-JP" sz="1000" dirty="0"/>
          </a:p>
          <a:p>
            <a:r>
              <a:rPr kumimoji="1" lang="ja-JP" altLang="en-US" sz="1000" dirty="0"/>
              <a:t>時間の表記の他、条件が書かれる場合がある。</a:t>
            </a:r>
            <a:endParaRPr kumimoji="1" lang="en-US" altLang="ja-JP" sz="1000" dirty="0"/>
          </a:p>
          <a:p>
            <a:r>
              <a:rPr kumimoji="1" lang="ja-JP" altLang="en-US" sz="1000" dirty="0"/>
              <a:t>例）</a:t>
            </a:r>
            <a:endParaRPr kumimoji="1" lang="en-US" altLang="ja-JP" sz="1000" dirty="0"/>
          </a:p>
          <a:p>
            <a:r>
              <a:rPr kumimoji="1" lang="ja-JP" altLang="en-US" sz="1000" dirty="0"/>
              <a:t>プレイヤーランク</a:t>
            </a:r>
            <a:r>
              <a:rPr kumimoji="1" lang="en-US" altLang="ja-JP" sz="1000" dirty="0"/>
              <a:t>50</a:t>
            </a:r>
            <a:r>
              <a:rPr kumimoji="1" lang="ja-JP" altLang="en-US" sz="1000" dirty="0"/>
              <a:t>以下</a:t>
            </a:r>
            <a:endParaRPr kumimoji="1" lang="en-US" altLang="ja-JP" sz="1000" dirty="0"/>
          </a:p>
        </p:txBody>
      </p:sp>
      <p:sp>
        <p:nvSpPr>
          <p:cNvPr id="44" name="テキスト ボックス 43">
            <a:extLst>
              <a:ext uri="{FF2B5EF4-FFF2-40B4-BE49-F238E27FC236}">
                <a16:creationId xmlns:a16="http://schemas.microsoft.com/office/drawing/2014/main" id="{6DE72DCE-F3A8-4420-B4C9-5CC89D2EB72D}"/>
              </a:ext>
            </a:extLst>
          </p:cNvPr>
          <p:cNvSpPr txBox="1"/>
          <p:nvPr/>
        </p:nvSpPr>
        <p:spPr>
          <a:xfrm>
            <a:off x="2918039" y="2899381"/>
            <a:ext cx="928459" cy="215444"/>
          </a:xfrm>
          <a:prstGeom prst="rect">
            <a:avLst/>
          </a:prstGeom>
          <a:noFill/>
        </p:spPr>
        <p:txBody>
          <a:bodyPr wrap="none" rtlCol="0">
            <a:spAutoFit/>
          </a:bodyPr>
          <a:lstStyle/>
          <a:p>
            <a:r>
              <a:rPr kumimoji="1" lang="en-US" altLang="ja-JP" sz="800" dirty="0">
                <a:latin typeface="+mn-ea"/>
              </a:rPr>
              <a:t>07</a:t>
            </a:r>
            <a:r>
              <a:rPr kumimoji="1" lang="ja-JP" altLang="en-US" sz="800" dirty="0">
                <a:latin typeface="+mn-ea"/>
              </a:rPr>
              <a:t>．詳細ボタン</a:t>
            </a:r>
          </a:p>
        </p:txBody>
      </p:sp>
      <p:cxnSp>
        <p:nvCxnSpPr>
          <p:cNvPr id="46" name="直線コネクタ 45">
            <a:extLst>
              <a:ext uri="{FF2B5EF4-FFF2-40B4-BE49-F238E27FC236}">
                <a16:creationId xmlns:a16="http://schemas.microsoft.com/office/drawing/2014/main" id="{95949537-C9D6-4E3D-A8B7-BBF66442B627}"/>
              </a:ext>
            </a:extLst>
          </p:cNvPr>
          <p:cNvCxnSpPr>
            <a:cxnSpLocks/>
            <a:stCxn id="44" idx="1"/>
          </p:cNvCxnSpPr>
          <p:nvPr/>
        </p:nvCxnSpPr>
        <p:spPr>
          <a:xfrm flipH="1" flipV="1">
            <a:off x="1031383" y="2520899"/>
            <a:ext cx="1886656" cy="48620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A38CC815-3874-4765-BF10-5A6DDED4FAAE}"/>
              </a:ext>
            </a:extLst>
          </p:cNvPr>
          <p:cNvGrpSpPr/>
          <p:nvPr/>
        </p:nvGrpSpPr>
        <p:grpSpPr>
          <a:xfrm>
            <a:off x="733562" y="1772806"/>
            <a:ext cx="1898787" cy="714400"/>
            <a:chOff x="0" y="0"/>
            <a:chExt cx="1873301" cy="704022"/>
          </a:xfrm>
        </p:grpSpPr>
        <p:sp>
          <p:nvSpPr>
            <p:cNvPr id="38" name="四角形: 角を丸くする 37">
              <a:extLst>
                <a:ext uri="{FF2B5EF4-FFF2-40B4-BE49-F238E27FC236}">
                  <a16:creationId xmlns:a16="http://schemas.microsoft.com/office/drawing/2014/main" id="{2E2BEF7A-4062-42D8-8007-62EC9B6518E8}"/>
                </a:ext>
              </a:extLst>
            </p:cNvPr>
            <p:cNvSpPr/>
            <p:nvPr/>
          </p:nvSpPr>
          <p:spPr>
            <a:xfrm>
              <a:off x="9711" y="0"/>
              <a:ext cx="1830457" cy="704022"/>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40" name="グループ化 39">
              <a:extLst>
                <a:ext uri="{FF2B5EF4-FFF2-40B4-BE49-F238E27FC236}">
                  <a16:creationId xmlns:a16="http://schemas.microsoft.com/office/drawing/2014/main" id="{2C4E1DD7-F1E3-4AE7-B391-966BF032E6AE}"/>
                </a:ext>
              </a:extLst>
            </p:cNvPr>
            <p:cNvGrpSpPr/>
            <p:nvPr/>
          </p:nvGrpSpPr>
          <p:grpSpPr>
            <a:xfrm>
              <a:off x="42844" y="140805"/>
              <a:ext cx="422412" cy="422413"/>
              <a:chOff x="42844" y="140805"/>
              <a:chExt cx="422412" cy="422413"/>
            </a:xfrm>
          </p:grpSpPr>
          <p:sp>
            <p:nvSpPr>
              <p:cNvPr id="65" name="正方形/長方形 64">
                <a:extLst>
                  <a:ext uri="{FF2B5EF4-FFF2-40B4-BE49-F238E27FC236}">
                    <a16:creationId xmlns:a16="http://schemas.microsoft.com/office/drawing/2014/main" id="{7706D211-836B-4989-8F72-3466FB7DA7BA}"/>
                  </a:ext>
                </a:extLst>
              </p:cNvPr>
              <p:cNvSpPr/>
              <p:nvPr/>
            </p:nvSpPr>
            <p:spPr>
              <a:xfrm>
                <a:off x="42844" y="140805"/>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6" name="フローチャート: 準備 65">
                <a:extLst>
                  <a:ext uri="{FF2B5EF4-FFF2-40B4-BE49-F238E27FC236}">
                    <a16:creationId xmlns:a16="http://schemas.microsoft.com/office/drawing/2014/main" id="{F8D0B262-8539-4073-9C6C-0A177664CBDD}"/>
                  </a:ext>
                </a:extLst>
              </p:cNvPr>
              <p:cNvSpPr/>
              <p:nvPr/>
            </p:nvSpPr>
            <p:spPr>
              <a:xfrm rot="18926666">
                <a:off x="109360" y="294057"/>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41" name="テキスト ボックス 1011">
              <a:extLst>
                <a:ext uri="{FF2B5EF4-FFF2-40B4-BE49-F238E27FC236}">
                  <a16:creationId xmlns:a16="http://schemas.microsoft.com/office/drawing/2014/main" id="{F181F10C-5194-4B12-B119-6E7E5D92C4AB}"/>
                </a:ext>
              </a:extLst>
            </p:cNvPr>
            <p:cNvSpPr txBox="1"/>
            <p:nvPr/>
          </p:nvSpPr>
          <p:spPr>
            <a:xfrm>
              <a:off x="432128"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欲張りセット</a:t>
              </a:r>
            </a:p>
          </p:txBody>
        </p:sp>
        <p:sp>
          <p:nvSpPr>
            <p:cNvPr id="48" name="テキスト ボックス 1012">
              <a:extLst>
                <a:ext uri="{FF2B5EF4-FFF2-40B4-BE49-F238E27FC236}">
                  <a16:creationId xmlns:a16="http://schemas.microsoft.com/office/drawing/2014/main" id="{A2937B8E-9C96-45B3-A263-805F88CD909B}"/>
                </a:ext>
              </a:extLst>
            </p:cNvPr>
            <p:cNvSpPr txBox="1"/>
            <p:nvPr/>
          </p:nvSpPr>
          <p:spPr>
            <a:xfrm>
              <a:off x="436053"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61" name="テキスト ボックス 1013">
              <a:extLst>
                <a:ext uri="{FF2B5EF4-FFF2-40B4-BE49-F238E27FC236}">
                  <a16:creationId xmlns:a16="http://schemas.microsoft.com/office/drawing/2014/main" id="{DFFE00E3-4ABF-4DCB-96B6-F6FAF2C3FCBB}"/>
                </a:ext>
              </a:extLst>
            </p:cNvPr>
            <p:cNvSpPr txBox="1"/>
            <p:nvPr/>
          </p:nvSpPr>
          <p:spPr>
            <a:xfrm>
              <a:off x="1385719" y="281609"/>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sp>
          <p:nvSpPr>
            <p:cNvPr id="62" name="四角形: 角を丸くする 61">
              <a:extLst>
                <a:ext uri="{FF2B5EF4-FFF2-40B4-BE49-F238E27FC236}">
                  <a16:creationId xmlns:a16="http://schemas.microsoft.com/office/drawing/2014/main" id="{4CEFBD13-0D34-4603-A356-1F4614BF4417}"/>
                </a:ext>
              </a:extLst>
            </p:cNvPr>
            <p:cNvSpPr/>
            <p:nvPr/>
          </p:nvSpPr>
          <p:spPr>
            <a:xfrm>
              <a:off x="17995" y="554934"/>
              <a:ext cx="447261" cy="14908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詳細</a:t>
              </a:r>
              <a:endParaRPr kumimoji="1" lang="en-US" altLang="ja-JP" sz="700"/>
            </a:p>
          </p:txBody>
        </p:sp>
        <p:sp>
          <p:nvSpPr>
            <p:cNvPr id="63" name="テキスト ボックス 1021">
              <a:extLst>
                <a:ext uri="{FF2B5EF4-FFF2-40B4-BE49-F238E27FC236}">
                  <a16:creationId xmlns:a16="http://schemas.microsoft.com/office/drawing/2014/main" id="{04C22B30-DA3C-48B8-AC64-11F5642C1DCF}"/>
                </a:ext>
              </a:extLst>
            </p:cNvPr>
            <p:cNvSpPr txBox="1"/>
            <p:nvPr/>
          </p:nvSpPr>
          <p:spPr>
            <a:xfrm>
              <a:off x="0" y="0"/>
              <a:ext cx="465256" cy="14080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b="1">
                  <a:solidFill>
                    <a:schemeClr val="bg1"/>
                  </a:solidFill>
                </a:rPr>
                <a:t>SALE</a:t>
              </a:r>
              <a:endParaRPr kumimoji="1" lang="ja-JP" altLang="en-US" sz="1100" b="1">
                <a:solidFill>
                  <a:schemeClr val="bg1"/>
                </a:solidFill>
              </a:endParaRPr>
            </a:p>
          </p:txBody>
        </p:sp>
        <p:sp>
          <p:nvSpPr>
            <p:cNvPr id="64" name="テキスト ボックス 1022">
              <a:extLst>
                <a:ext uri="{FF2B5EF4-FFF2-40B4-BE49-F238E27FC236}">
                  <a16:creationId xmlns:a16="http://schemas.microsoft.com/office/drawing/2014/main" id="{D364D269-C976-454B-8C17-5595B5839798}"/>
                </a:ext>
              </a:extLst>
            </p:cNvPr>
            <p:cNvSpPr txBox="1"/>
            <p:nvPr/>
          </p:nvSpPr>
          <p:spPr>
            <a:xfrm>
              <a:off x="552006" y="554935"/>
              <a:ext cx="1296443"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solidFill>
                    <a:schemeClr val="bg1"/>
                  </a:solidFill>
                </a:rPr>
                <a:t>あと </a:t>
              </a:r>
              <a:r>
                <a:rPr kumimoji="1" lang="en-US" altLang="ja-JP" sz="1000" dirty="0">
                  <a:solidFill>
                    <a:schemeClr val="bg1"/>
                  </a:solidFill>
                </a:rPr>
                <a:t>00:00:00</a:t>
              </a:r>
              <a:r>
                <a:rPr kumimoji="1" lang="ja-JP" altLang="en-US" sz="900" dirty="0">
                  <a:solidFill>
                    <a:schemeClr val="bg1"/>
                  </a:solidFill>
                </a:rPr>
                <a:t>で終了</a:t>
              </a:r>
              <a:endParaRPr kumimoji="1" lang="ja-JP" altLang="en-US" sz="800" dirty="0">
                <a:solidFill>
                  <a:schemeClr val="bg1"/>
                </a:solidFill>
              </a:endParaRPr>
            </a:p>
          </p:txBody>
        </p:sp>
      </p:grpSp>
      <p:grpSp>
        <p:nvGrpSpPr>
          <p:cNvPr id="67" name="グループ化 66">
            <a:extLst>
              <a:ext uri="{FF2B5EF4-FFF2-40B4-BE49-F238E27FC236}">
                <a16:creationId xmlns:a16="http://schemas.microsoft.com/office/drawing/2014/main" id="{19B5F330-F783-4A89-B4D0-F1372E9E07AE}"/>
              </a:ext>
            </a:extLst>
          </p:cNvPr>
          <p:cNvGrpSpPr/>
          <p:nvPr/>
        </p:nvGrpSpPr>
        <p:grpSpPr>
          <a:xfrm>
            <a:off x="720503" y="3325983"/>
            <a:ext cx="1859447" cy="571541"/>
            <a:chOff x="0" y="0"/>
            <a:chExt cx="1830458" cy="563238"/>
          </a:xfrm>
        </p:grpSpPr>
        <p:sp>
          <p:nvSpPr>
            <p:cNvPr id="68" name="四角形: 角を丸くする 67">
              <a:extLst>
                <a:ext uri="{FF2B5EF4-FFF2-40B4-BE49-F238E27FC236}">
                  <a16:creationId xmlns:a16="http://schemas.microsoft.com/office/drawing/2014/main" id="{B9148FA0-9280-4CA3-8BE5-29EC068CEF2A}"/>
                </a:ext>
              </a:extLst>
            </p:cNvPr>
            <p:cNvSpPr/>
            <p:nvPr/>
          </p:nvSpPr>
          <p:spPr>
            <a:xfrm>
              <a:off x="0" y="0"/>
              <a:ext cx="1830457" cy="563238"/>
            </a:xfrm>
            <a:prstGeom prst="roundRect">
              <a:avLst>
                <a:gd name="adj" fmla="val 14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grpSp>
          <p:nvGrpSpPr>
            <p:cNvPr id="71" name="グループ化 70">
              <a:extLst>
                <a:ext uri="{FF2B5EF4-FFF2-40B4-BE49-F238E27FC236}">
                  <a16:creationId xmlns:a16="http://schemas.microsoft.com/office/drawing/2014/main" id="{ACA4437B-854B-4CBB-A01B-17585A3346DA}"/>
                </a:ext>
              </a:extLst>
            </p:cNvPr>
            <p:cNvGrpSpPr/>
            <p:nvPr/>
          </p:nvGrpSpPr>
          <p:grpSpPr>
            <a:xfrm>
              <a:off x="1" y="57978"/>
              <a:ext cx="422412" cy="422413"/>
              <a:chOff x="1" y="57978"/>
              <a:chExt cx="422412" cy="422413"/>
            </a:xfrm>
          </p:grpSpPr>
          <p:sp>
            <p:nvSpPr>
              <p:cNvPr id="75" name="正方形/長方形 74">
                <a:extLst>
                  <a:ext uri="{FF2B5EF4-FFF2-40B4-BE49-F238E27FC236}">
                    <a16:creationId xmlns:a16="http://schemas.microsoft.com/office/drawing/2014/main" id="{9A140D55-A005-416E-BF78-57D8C9BD41E7}"/>
                  </a:ext>
                </a:extLst>
              </p:cNvPr>
              <p:cNvSpPr/>
              <p:nvPr/>
            </p:nvSpPr>
            <p:spPr>
              <a:xfrm>
                <a:off x="1" y="57978"/>
                <a:ext cx="422412" cy="42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6" name="フローチャート: 準備 75">
                <a:extLst>
                  <a:ext uri="{FF2B5EF4-FFF2-40B4-BE49-F238E27FC236}">
                    <a16:creationId xmlns:a16="http://schemas.microsoft.com/office/drawing/2014/main" id="{A9484F4A-1328-46CA-8591-2388C4157D56}"/>
                  </a:ext>
                </a:extLst>
              </p:cNvPr>
              <p:cNvSpPr/>
              <p:nvPr/>
            </p:nvSpPr>
            <p:spPr>
              <a:xfrm rot="18926666">
                <a:off x="66517" y="211230"/>
                <a:ext cx="289381" cy="115908"/>
              </a:xfrm>
              <a:prstGeom prst="flowChartPreparati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2" name="テキスト ボックス 66">
              <a:extLst>
                <a:ext uri="{FF2B5EF4-FFF2-40B4-BE49-F238E27FC236}">
                  <a16:creationId xmlns:a16="http://schemas.microsoft.com/office/drawing/2014/main" id="{BA1D3DFF-11D7-448B-AC76-6C1935DA9026}"/>
                </a:ext>
              </a:extLst>
            </p:cNvPr>
            <p:cNvSpPr txBox="1"/>
            <p:nvPr/>
          </p:nvSpPr>
          <p:spPr>
            <a:xfrm>
              <a:off x="389285" y="33133"/>
              <a:ext cx="1020921" cy="1408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rPr>
                <a:t>120</a:t>
              </a:r>
              <a:r>
                <a:rPr kumimoji="1" lang="ja-JP" altLang="en-US" sz="800">
                  <a:solidFill>
                    <a:schemeClr val="bg1"/>
                  </a:solidFill>
                </a:rPr>
                <a:t>クリスタル</a:t>
              </a:r>
            </a:p>
          </p:txBody>
        </p:sp>
        <p:sp>
          <p:nvSpPr>
            <p:cNvPr id="73" name="テキスト ボックス 67">
              <a:extLst>
                <a:ext uri="{FF2B5EF4-FFF2-40B4-BE49-F238E27FC236}">
                  <a16:creationId xmlns:a16="http://schemas.microsoft.com/office/drawing/2014/main" id="{D5656E7D-8AC6-4D81-96F9-B6C076C65134}"/>
                </a:ext>
              </a:extLst>
            </p:cNvPr>
            <p:cNvSpPr txBox="1"/>
            <p:nvPr/>
          </p:nvSpPr>
          <p:spPr>
            <a:xfrm>
              <a:off x="393210" y="198784"/>
              <a:ext cx="1437248" cy="1573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a:solidFill>
                    <a:schemeClr val="bg1"/>
                  </a:solidFill>
                </a:rPr>
                <a:t>有償分　</a:t>
              </a:r>
              <a:r>
                <a:rPr kumimoji="1" lang="en-US" altLang="ja-JP" sz="800">
                  <a:solidFill>
                    <a:schemeClr val="bg1"/>
                  </a:solidFill>
                </a:rPr>
                <a:t>120</a:t>
              </a:r>
              <a:r>
                <a:rPr kumimoji="1" lang="ja-JP" altLang="en-US" sz="800">
                  <a:solidFill>
                    <a:schemeClr val="bg1"/>
                  </a:solidFill>
                </a:rPr>
                <a:t>　無償分　　</a:t>
              </a:r>
              <a:r>
                <a:rPr kumimoji="1" lang="en-US" altLang="ja-JP" sz="800">
                  <a:solidFill>
                    <a:schemeClr val="bg1"/>
                  </a:solidFill>
                </a:rPr>
                <a:t>0</a:t>
              </a:r>
              <a:endParaRPr kumimoji="1" lang="ja-JP" altLang="en-US" sz="800">
                <a:solidFill>
                  <a:schemeClr val="bg1"/>
                </a:solidFill>
              </a:endParaRPr>
            </a:p>
          </p:txBody>
        </p:sp>
        <p:sp>
          <p:nvSpPr>
            <p:cNvPr id="74" name="テキスト ボックス 68">
              <a:extLst>
                <a:ext uri="{FF2B5EF4-FFF2-40B4-BE49-F238E27FC236}">
                  <a16:creationId xmlns:a16="http://schemas.microsoft.com/office/drawing/2014/main" id="{D38BBEFA-2EDD-4E0D-B51D-C99F4B42BD39}"/>
                </a:ext>
              </a:extLst>
            </p:cNvPr>
            <p:cNvSpPr txBox="1"/>
            <p:nvPr/>
          </p:nvSpPr>
          <p:spPr>
            <a:xfrm>
              <a:off x="1385720" y="297801"/>
              <a:ext cx="444737" cy="248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a:solidFill>
                    <a:schemeClr val="bg1"/>
                  </a:solidFill>
                </a:rPr>
                <a:t>\120</a:t>
              </a:r>
              <a:endParaRPr kumimoji="1" lang="ja-JP" altLang="en-US" sz="1000">
                <a:solidFill>
                  <a:schemeClr val="bg1"/>
                </a:solidFill>
              </a:endParaRPr>
            </a:p>
          </p:txBody>
        </p:sp>
      </p:gr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115953" y="1490389"/>
            <a:ext cx="1802086" cy="29031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026875" y="1768286"/>
            <a:ext cx="891164" cy="6444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429285" y="2017456"/>
            <a:ext cx="488754" cy="2276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5B2165-277A-4D58-8C01-DD0EC82536CB}"/>
              </a:ext>
            </a:extLst>
          </p:cNvPr>
          <p:cNvCxnSpPr>
            <a:cxnSpLocks/>
            <a:stCxn id="45" idx="1"/>
            <a:endCxn id="64" idx="2"/>
          </p:cNvCxnSpPr>
          <p:nvPr/>
        </p:nvCxnSpPr>
        <p:spPr>
          <a:xfrm flipH="1" flipV="1">
            <a:off x="1950119" y="2478801"/>
            <a:ext cx="967920" cy="18498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C0A2AB0-849D-4147-B645-C7ACA3FAF202}"/>
              </a:ext>
            </a:extLst>
          </p:cNvPr>
          <p:cNvSpPr txBox="1"/>
          <p:nvPr/>
        </p:nvSpPr>
        <p:spPr>
          <a:xfrm>
            <a:off x="476534" y="1376856"/>
            <a:ext cx="1531188" cy="253916"/>
          </a:xfrm>
          <a:prstGeom prst="rect">
            <a:avLst/>
          </a:prstGeom>
          <a:noFill/>
        </p:spPr>
        <p:txBody>
          <a:bodyPr wrap="none" rtlCol="0">
            <a:spAutoFit/>
          </a:bodyPr>
          <a:lstStyle/>
          <a:p>
            <a:r>
              <a:rPr kumimoji="1" lang="ja-JP" altLang="en-US" sz="1050" b="1" dirty="0"/>
              <a:t>・セール、セット商品</a:t>
            </a:r>
          </a:p>
        </p:txBody>
      </p:sp>
      <p:sp>
        <p:nvSpPr>
          <p:cNvPr id="78" name="テキスト ボックス 77">
            <a:extLst>
              <a:ext uri="{FF2B5EF4-FFF2-40B4-BE49-F238E27FC236}">
                <a16:creationId xmlns:a16="http://schemas.microsoft.com/office/drawing/2014/main" id="{54C2C2D8-2A14-4A91-9115-59ADB537FF91}"/>
              </a:ext>
            </a:extLst>
          </p:cNvPr>
          <p:cNvSpPr txBox="1"/>
          <p:nvPr/>
        </p:nvSpPr>
        <p:spPr>
          <a:xfrm>
            <a:off x="596457" y="2921674"/>
            <a:ext cx="857927" cy="253916"/>
          </a:xfrm>
          <a:prstGeom prst="rect">
            <a:avLst/>
          </a:prstGeom>
          <a:noFill/>
        </p:spPr>
        <p:txBody>
          <a:bodyPr wrap="none" rtlCol="0">
            <a:spAutoFit/>
          </a:bodyPr>
          <a:lstStyle/>
          <a:p>
            <a:r>
              <a:rPr kumimoji="1" lang="ja-JP" altLang="en-US" sz="1050" b="1" dirty="0"/>
              <a:t>・通常商品</a:t>
            </a:r>
          </a:p>
        </p:txBody>
      </p:sp>
      <p:sp>
        <p:nvSpPr>
          <p:cNvPr id="79" name="テキスト ボックス 78">
            <a:extLst>
              <a:ext uri="{FF2B5EF4-FFF2-40B4-BE49-F238E27FC236}">
                <a16:creationId xmlns:a16="http://schemas.microsoft.com/office/drawing/2014/main" id="{CC979029-920E-4544-BB34-360386C93ACE}"/>
              </a:ext>
            </a:extLst>
          </p:cNvPr>
          <p:cNvSpPr txBox="1"/>
          <p:nvPr/>
        </p:nvSpPr>
        <p:spPr>
          <a:xfrm>
            <a:off x="2918038" y="2153535"/>
            <a:ext cx="620683"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．価格</a:t>
            </a:r>
          </a:p>
        </p:txBody>
      </p:sp>
      <p:cxnSp>
        <p:nvCxnSpPr>
          <p:cNvPr id="80" name="直線コネクタ 79">
            <a:extLst>
              <a:ext uri="{FF2B5EF4-FFF2-40B4-BE49-F238E27FC236}">
                <a16:creationId xmlns:a16="http://schemas.microsoft.com/office/drawing/2014/main" id="{80A6F40B-7902-43BE-B9F8-410940E09505}"/>
              </a:ext>
            </a:extLst>
          </p:cNvPr>
          <p:cNvCxnSpPr>
            <a:cxnSpLocks/>
            <a:stCxn id="79" idx="1"/>
            <a:endCxn id="61" idx="3"/>
          </p:cNvCxnSpPr>
          <p:nvPr/>
        </p:nvCxnSpPr>
        <p:spPr>
          <a:xfrm flipH="1" flipV="1">
            <a:off x="2588922" y="2184826"/>
            <a:ext cx="329116" cy="7643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68BB139-2402-4EF8-BEC6-579E6B345F0A}"/>
              </a:ext>
            </a:extLst>
          </p:cNvPr>
          <p:cNvSpPr txBox="1"/>
          <p:nvPr/>
        </p:nvSpPr>
        <p:spPr>
          <a:xfrm>
            <a:off x="2918038" y="2381631"/>
            <a:ext cx="1031051"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．商品アイコン</a:t>
            </a:r>
          </a:p>
        </p:txBody>
      </p:sp>
      <p:cxnSp>
        <p:nvCxnSpPr>
          <p:cNvPr id="82" name="直線コネクタ 81">
            <a:extLst>
              <a:ext uri="{FF2B5EF4-FFF2-40B4-BE49-F238E27FC236}">
                <a16:creationId xmlns:a16="http://schemas.microsoft.com/office/drawing/2014/main" id="{C8314D7D-C4A1-495D-AF34-A2BC9E0AE9D5}"/>
              </a:ext>
            </a:extLst>
          </p:cNvPr>
          <p:cNvCxnSpPr>
            <a:cxnSpLocks/>
            <a:stCxn id="81" idx="1"/>
          </p:cNvCxnSpPr>
          <p:nvPr/>
        </p:nvCxnSpPr>
        <p:spPr>
          <a:xfrm flipH="1" flipV="1">
            <a:off x="1153408" y="2209407"/>
            <a:ext cx="1764630" cy="2799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C8FD9E4D-FEE5-4A1A-A93A-30643A47DAC4}"/>
              </a:ext>
            </a:extLst>
          </p:cNvPr>
          <p:cNvSpPr txBox="1"/>
          <p:nvPr/>
        </p:nvSpPr>
        <p:spPr>
          <a:xfrm>
            <a:off x="4389639" y="4938901"/>
            <a:ext cx="2284600" cy="253916"/>
          </a:xfrm>
          <a:prstGeom prst="rect">
            <a:avLst/>
          </a:prstGeom>
          <a:noFill/>
        </p:spPr>
        <p:txBody>
          <a:bodyPr wrap="none" rtlCol="0">
            <a:spAutoFit/>
          </a:bodyPr>
          <a:lstStyle/>
          <a:p>
            <a:r>
              <a:rPr kumimoji="1" lang="en-US" altLang="ja-JP" sz="1050" b="1" dirty="0"/>
              <a:t>07</a:t>
            </a:r>
            <a:r>
              <a:rPr kumimoji="1" lang="ja-JP" altLang="en-US" sz="1050" b="1" dirty="0"/>
              <a:t>．詳細ボタン</a:t>
            </a:r>
            <a:r>
              <a:rPr kumimoji="1" lang="ja-JP" altLang="en-US" sz="1050" b="1" dirty="0">
                <a:solidFill>
                  <a:srgbClr val="FF0000"/>
                </a:solidFill>
              </a:rPr>
              <a:t>（</a:t>
            </a:r>
            <a:r>
              <a:rPr kumimoji="1" lang="en-US" altLang="ja-JP" sz="1050" b="1" dirty="0">
                <a:solidFill>
                  <a:srgbClr val="FF0000"/>
                </a:solidFill>
              </a:rPr>
              <a:t>20191216</a:t>
            </a:r>
            <a:r>
              <a:rPr kumimoji="1" lang="ja-JP" altLang="en-US" sz="1050" b="1" dirty="0">
                <a:solidFill>
                  <a:srgbClr val="FF0000"/>
                </a:solidFill>
              </a:rPr>
              <a:t>修正）</a:t>
            </a:r>
          </a:p>
        </p:txBody>
      </p:sp>
      <p:sp>
        <p:nvSpPr>
          <p:cNvPr id="84" name="テキスト ボックス 83">
            <a:extLst>
              <a:ext uri="{FF2B5EF4-FFF2-40B4-BE49-F238E27FC236}">
                <a16:creationId xmlns:a16="http://schemas.microsoft.com/office/drawing/2014/main" id="{63BF8723-1ED0-48F3-B37D-B5550D5D5C9B}"/>
              </a:ext>
            </a:extLst>
          </p:cNvPr>
          <p:cNvSpPr txBox="1"/>
          <p:nvPr/>
        </p:nvSpPr>
        <p:spPr>
          <a:xfrm>
            <a:off x="4574850" y="5215900"/>
            <a:ext cx="4288353" cy="400110"/>
          </a:xfrm>
          <a:prstGeom prst="rect">
            <a:avLst/>
          </a:prstGeom>
          <a:noFill/>
        </p:spPr>
        <p:txBody>
          <a:bodyPr wrap="none" rtlCol="0">
            <a:spAutoFit/>
          </a:bodyPr>
          <a:lstStyle/>
          <a:p>
            <a:r>
              <a:rPr kumimoji="1" lang="ja-JP" altLang="en-US" sz="1000" dirty="0"/>
              <a:t>セット商品の場合は、セット内容を表示するウィンドウを表示する。</a:t>
            </a:r>
            <a:endParaRPr kumimoji="1" lang="en-US" altLang="ja-JP" sz="1000" dirty="0"/>
          </a:p>
          <a:p>
            <a:r>
              <a:rPr kumimoji="1" lang="ja-JP" altLang="en-US" sz="1000" dirty="0"/>
              <a:t>セットアイテム一覧のウィンドウを開く。</a:t>
            </a:r>
            <a:endParaRPr kumimoji="1" lang="en-US" altLang="ja-JP" sz="1000" dirty="0"/>
          </a:p>
        </p:txBody>
      </p:sp>
      <p:sp>
        <p:nvSpPr>
          <p:cNvPr id="21" name="四角形: 角を丸くする 20">
            <a:extLst>
              <a:ext uri="{FF2B5EF4-FFF2-40B4-BE49-F238E27FC236}">
                <a16:creationId xmlns:a16="http://schemas.microsoft.com/office/drawing/2014/main" id="{FE7C5386-0B6D-44AA-9262-ADACF0814942}"/>
              </a:ext>
            </a:extLst>
          </p:cNvPr>
          <p:cNvSpPr/>
          <p:nvPr/>
        </p:nvSpPr>
        <p:spPr>
          <a:xfrm>
            <a:off x="720503" y="4422076"/>
            <a:ext cx="2908168" cy="1443179"/>
          </a:xfrm>
          <a:prstGeom prst="roundRect">
            <a:avLst>
              <a:gd name="adj" fmla="val 11616"/>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セールとセットをまとめてしまっているが、</a:t>
            </a:r>
            <a:endParaRPr kumimoji="1" lang="en-US" altLang="ja-JP" sz="1000" dirty="0">
              <a:solidFill>
                <a:schemeClr val="tx1"/>
              </a:solidFill>
            </a:endParaRPr>
          </a:p>
          <a:p>
            <a:r>
              <a:rPr kumimoji="1" lang="en-US" altLang="ja-JP" sz="1000" dirty="0">
                <a:solidFill>
                  <a:schemeClr val="tx1"/>
                </a:solidFill>
              </a:rPr>
              <a:t>1</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セール無し</a:t>
            </a:r>
            <a:endParaRPr kumimoji="1" lang="en-US" altLang="ja-JP"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．通常</a:t>
            </a:r>
            <a:r>
              <a:rPr kumimoji="1" lang="en-US" altLang="ja-JP" sz="1000" dirty="0">
                <a:solidFill>
                  <a:schemeClr val="tx1"/>
                </a:solidFill>
              </a:rPr>
              <a:t>-</a:t>
            </a:r>
            <a:r>
              <a:rPr kumimoji="1" lang="ja-JP" altLang="en-US" sz="1000" dirty="0">
                <a:solidFill>
                  <a:schemeClr val="tx1"/>
                </a:solidFill>
              </a:rPr>
              <a:t>セール</a:t>
            </a:r>
            <a:endParaRPr kumimoji="1" lang="en-US" altLang="ja-JP" sz="1000" dirty="0">
              <a:solidFill>
                <a:schemeClr val="tx1"/>
              </a:solidFill>
            </a:endParaRPr>
          </a:p>
          <a:p>
            <a:r>
              <a:rPr kumimoji="1" lang="en-US" altLang="ja-JP" sz="1000" dirty="0">
                <a:solidFill>
                  <a:schemeClr val="tx1"/>
                </a:solidFill>
              </a:rPr>
              <a:t>3</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商品セール無し</a:t>
            </a:r>
            <a:endParaRPr kumimoji="1" lang="en-US" altLang="ja-JP" sz="1000" dirty="0">
              <a:solidFill>
                <a:schemeClr val="tx1"/>
              </a:solidFill>
            </a:endParaRPr>
          </a:p>
          <a:p>
            <a:r>
              <a:rPr kumimoji="1" lang="en-US" altLang="ja-JP" sz="1000" dirty="0">
                <a:solidFill>
                  <a:schemeClr val="tx1"/>
                </a:solidFill>
              </a:rPr>
              <a:t>4</a:t>
            </a:r>
            <a:r>
              <a:rPr kumimoji="1" lang="ja-JP" altLang="en-US" sz="1000" dirty="0">
                <a:solidFill>
                  <a:schemeClr val="tx1"/>
                </a:solidFill>
              </a:rPr>
              <a:t>．セット</a:t>
            </a:r>
            <a:r>
              <a:rPr kumimoji="1" lang="en-US" altLang="ja-JP" sz="1000" dirty="0">
                <a:solidFill>
                  <a:schemeClr val="tx1"/>
                </a:solidFill>
              </a:rPr>
              <a:t>-</a:t>
            </a:r>
            <a:r>
              <a:rPr kumimoji="1" lang="ja-JP" altLang="en-US" sz="1000" dirty="0">
                <a:solidFill>
                  <a:schemeClr val="tx1"/>
                </a:solidFill>
              </a:rPr>
              <a:t>商品セール</a:t>
            </a:r>
            <a:endParaRPr kumimoji="1" lang="en-US" altLang="ja-JP" sz="1000" dirty="0">
              <a:solidFill>
                <a:schemeClr val="tx1"/>
              </a:solidFill>
            </a:endParaRPr>
          </a:p>
          <a:p>
            <a:r>
              <a:rPr kumimoji="1" lang="ja-JP" altLang="en-US" sz="1000" dirty="0">
                <a:solidFill>
                  <a:schemeClr val="tx1"/>
                </a:solidFill>
              </a:rPr>
              <a:t>という分類で大きく変えるか？</a:t>
            </a:r>
            <a:endParaRPr kumimoji="1" lang="en-US" altLang="ja-JP" sz="1000" dirty="0">
              <a:solidFill>
                <a:schemeClr val="tx1"/>
              </a:solidFill>
            </a:endParaRPr>
          </a:p>
          <a:p>
            <a:r>
              <a:rPr kumimoji="1" lang="ja-JP" altLang="en-US" sz="1000" dirty="0">
                <a:solidFill>
                  <a:schemeClr val="tx1"/>
                </a:solidFill>
              </a:rPr>
              <a:t>デザイン時要相談。</a:t>
            </a:r>
          </a:p>
        </p:txBody>
      </p:sp>
    </p:spTree>
    <p:extLst>
      <p:ext uri="{BB962C8B-B14F-4D97-AF65-F5344CB8AC3E}">
        <p14:creationId xmlns:p14="http://schemas.microsoft.com/office/powerpoint/2010/main" val="63079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コンピューターのスクリーンショット&#10;&#10;自動的に生成された説明">
            <a:extLst>
              <a:ext uri="{FF2B5EF4-FFF2-40B4-BE49-F238E27FC236}">
                <a16:creationId xmlns:a16="http://schemas.microsoft.com/office/drawing/2014/main" id="{4F626501-ECC9-4794-8A14-97A3E8EA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5" y="1141794"/>
            <a:ext cx="2145694" cy="38022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■ショップ仕様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3488455" cy="276999"/>
          </a:xfrm>
          <a:prstGeom prst="rect">
            <a:avLst/>
          </a:prstGeom>
          <a:noFill/>
        </p:spPr>
        <p:txBody>
          <a:bodyPr wrap="none" rtlCol="0">
            <a:spAutoFit/>
          </a:bodyPr>
          <a:lstStyle/>
          <a:p>
            <a:r>
              <a:rPr kumimoji="1" lang="ja-JP" altLang="en-US" sz="1200" b="1" dirty="0"/>
              <a:t>○</a:t>
            </a:r>
            <a:r>
              <a:rPr kumimoji="1" lang="en-US" altLang="ja-JP" sz="1200" b="1" dirty="0"/>
              <a:t>sh110a</a:t>
            </a:r>
            <a:r>
              <a:rPr kumimoji="1" lang="ja-JP" altLang="en-US" sz="1200" b="1" dirty="0"/>
              <a:t>．セットアイテム一覧</a:t>
            </a:r>
            <a:r>
              <a:rPr kumimoji="1" lang="ja-JP" altLang="en-US" sz="1000" b="1" dirty="0">
                <a:solidFill>
                  <a:srgbClr val="FF0000"/>
                </a:solidFill>
              </a:rPr>
              <a:t>（</a:t>
            </a:r>
            <a:r>
              <a:rPr kumimoji="1" lang="en-US" altLang="ja-JP" sz="1000" b="1" dirty="0">
                <a:solidFill>
                  <a:srgbClr val="FF0000"/>
                </a:solidFill>
              </a:rPr>
              <a:t>20191216</a:t>
            </a:r>
            <a:r>
              <a:rPr kumimoji="1" lang="ja-JP" altLang="en-US" sz="1000" b="1" dirty="0">
                <a:solidFill>
                  <a:srgbClr val="FF0000"/>
                </a:solidFill>
              </a:rPr>
              <a:t>新規）</a:t>
            </a:r>
          </a:p>
        </p:txBody>
      </p:sp>
      <p:cxnSp>
        <p:nvCxnSpPr>
          <p:cNvPr id="3" name="直線コネクタ 2">
            <a:extLst>
              <a:ext uri="{FF2B5EF4-FFF2-40B4-BE49-F238E27FC236}">
                <a16:creationId xmlns:a16="http://schemas.microsoft.com/office/drawing/2014/main" id="{C6FC75B8-CAD1-42FA-BCAC-A58B958A9393}"/>
              </a:ext>
            </a:extLst>
          </p:cNvPr>
          <p:cNvCxnSpPr>
            <a:cxnSpLocks/>
            <a:stCxn id="4" idx="1"/>
          </p:cNvCxnSpPr>
          <p:nvPr/>
        </p:nvCxnSpPr>
        <p:spPr>
          <a:xfrm flipH="1">
            <a:off x="2242869" y="1267901"/>
            <a:ext cx="865230" cy="17094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6BFB8F71-0BD7-4E80-840C-A1A80A0BB297}"/>
              </a:ext>
            </a:extLst>
          </p:cNvPr>
          <p:cNvSpPr txBox="1"/>
          <p:nvPr/>
        </p:nvSpPr>
        <p:spPr>
          <a:xfrm>
            <a:off x="3108099" y="1160179"/>
            <a:ext cx="1236236" cy="215444"/>
          </a:xfrm>
          <a:prstGeom prst="rect">
            <a:avLst/>
          </a:prstGeom>
          <a:noFill/>
        </p:spPr>
        <p:txBody>
          <a:bodyPr wrap="none" rtlCol="0">
            <a:spAutoFit/>
          </a:bodyPr>
          <a:lstStyle/>
          <a:p>
            <a:r>
              <a:rPr kumimoji="1" lang="en-US" altLang="ja-JP" sz="800" dirty="0">
                <a:latin typeface="+mn-ea"/>
              </a:rPr>
              <a:t>01</a:t>
            </a:r>
            <a:r>
              <a:rPr kumimoji="1" lang="ja-JP" altLang="en-US" sz="800" dirty="0">
                <a:latin typeface="+mn-ea"/>
              </a:rPr>
              <a:t>．ウィンドウ見出し</a:t>
            </a:r>
          </a:p>
        </p:txBody>
      </p:sp>
      <p:cxnSp>
        <p:nvCxnSpPr>
          <p:cNvPr id="24" name="直線コネクタ 23">
            <a:extLst>
              <a:ext uri="{FF2B5EF4-FFF2-40B4-BE49-F238E27FC236}">
                <a16:creationId xmlns:a16="http://schemas.microsoft.com/office/drawing/2014/main" id="{75D8AA37-496A-40B8-9FAF-62FD548455F2}"/>
              </a:ext>
            </a:extLst>
          </p:cNvPr>
          <p:cNvCxnSpPr>
            <a:cxnSpLocks/>
            <a:stCxn id="37" idx="1"/>
          </p:cNvCxnSpPr>
          <p:nvPr/>
        </p:nvCxnSpPr>
        <p:spPr>
          <a:xfrm flipH="1">
            <a:off x="1328469" y="1507745"/>
            <a:ext cx="1779630" cy="3272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02B0BCE-F976-485B-9D2C-A97190DAABEF}"/>
              </a:ext>
            </a:extLst>
          </p:cNvPr>
          <p:cNvCxnSpPr>
            <a:cxnSpLocks/>
            <a:stCxn id="39" idx="1"/>
          </p:cNvCxnSpPr>
          <p:nvPr/>
        </p:nvCxnSpPr>
        <p:spPr>
          <a:xfrm flipH="1">
            <a:off x="2242869" y="1744651"/>
            <a:ext cx="865230" cy="180014"/>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A2E84CC-F707-439A-94C2-F32F6FFF8A15}"/>
              </a:ext>
            </a:extLst>
          </p:cNvPr>
          <p:cNvCxnSpPr>
            <a:cxnSpLocks/>
            <a:stCxn id="41" idx="1"/>
            <a:endCxn id="44" idx="3"/>
          </p:cNvCxnSpPr>
          <p:nvPr/>
        </p:nvCxnSpPr>
        <p:spPr>
          <a:xfrm flipH="1">
            <a:off x="1463853" y="1989441"/>
            <a:ext cx="1644246" cy="53542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5ED3ED-959A-4E69-B6B6-AD7B4784656D}"/>
              </a:ext>
            </a:extLst>
          </p:cNvPr>
          <p:cNvCxnSpPr>
            <a:cxnSpLocks/>
            <a:stCxn id="47" idx="1"/>
          </p:cNvCxnSpPr>
          <p:nvPr/>
        </p:nvCxnSpPr>
        <p:spPr>
          <a:xfrm flipH="1">
            <a:off x="2065020" y="3626757"/>
            <a:ext cx="1043079" cy="96048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734F81F-5458-4DBA-BE7D-A1B37839869C}"/>
              </a:ext>
            </a:extLst>
          </p:cNvPr>
          <p:cNvSpPr txBox="1"/>
          <p:nvPr/>
        </p:nvSpPr>
        <p:spPr>
          <a:xfrm>
            <a:off x="3108099" y="1400023"/>
            <a:ext cx="1236236" cy="215444"/>
          </a:xfrm>
          <a:prstGeom prst="rect">
            <a:avLst/>
          </a:prstGeom>
          <a:noFill/>
        </p:spPr>
        <p:txBody>
          <a:bodyPr wrap="square" rtlCol="0">
            <a:spAutoFit/>
          </a:bodyPr>
          <a:lstStyle/>
          <a:p>
            <a:r>
              <a:rPr kumimoji="1" lang="en-US" altLang="ja-JP" sz="800" dirty="0">
                <a:latin typeface="+mn-ea"/>
              </a:rPr>
              <a:t>02</a:t>
            </a:r>
            <a:r>
              <a:rPr kumimoji="1" lang="ja-JP" altLang="en-US" sz="800" dirty="0">
                <a:latin typeface="+mn-ea"/>
              </a:rPr>
              <a:t>．アイテムアイコン</a:t>
            </a:r>
          </a:p>
        </p:txBody>
      </p:sp>
      <p:sp>
        <p:nvSpPr>
          <p:cNvPr id="39" name="テキスト ボックス 38">
            <a:extLst>
              <a:ext uri="{FF2B5EF4-FFF2-40B4-BE49-F238E27FC236}">
                <a16:creationId xmlns:a16="http://schemas.microsoft.com/office/drawing/2014/main" id="{74904D57-9EB0-44C8-954C-D7A98F2B765C}"/>
              </a:ext>
            </a:extLst>
          </p:cNvPr>
          <p:cNvSpPr txBox="1"/>
          <p:nvPr/>
        </p:nvSpPr>
        <p:spPr>
          <a:xfrm>
            <a:off x="3108099" y="1636929"/>
            <a:ext cx="928459" cy="215444"/>
          </a:xfrm>
          <a:prstGeom prst="rect">
            <a:avLst/>
          </a:prstGeom>
          <a:noFill/>
        </p:spPr>
        <p:txBody>
          <a:bodyPr wrap="none" rtlCol="0">
            <a:spAutoFit/>
          </a:bodyPr>
          <a:lstStyle/>
          <a:p>
            <a:r>
              <a:rPr kumimoji="1" lang="en-US" altLang="ja-JP" sz="800" dirty="0">
                <a:latin typeface="+mn-ea"/>
              </a:rPr>
              <a:t>03</a:t>
            </a:r>
            <a:r>
              <a:rPr kumimoji="1" lang="ja-JP" altLang="en-US" sz="800" dirty="0">
                <a:latin typeface="+mn-ea"/>
              </a:rPr>
              <a:t>．アイテム名</a:t>
            </a:r>
          </a:p>
        </p:txBody>
      </p:sp>
      <p:sp>
        <p:nvSpPr>
          <p:cNvPr id="41" name="テキスト ボックス 40">
            <a:extLst>
              <a:ext uri="{FF2B5EF4-FFF2-40B4-BE49-F238E27FC236}">
                <a16:creationId xmlns:a16="http://schemas.microsoft.com/office/drawing/2014/main" id="{ACA1CC17-948D-4E6C-8495-02B89B9BF3B5}"/>
              </a:ext>
            </a:extLst>
          </p:cNvPr>
          <p:cNvSpPr txBox="1"/>
          <p:nvPr/>
        </p:nvSpPr>
        <p:spPr>
          <a:xfrm>
            <a:off x="3108099" y="1881719"/>
            <a:ext cx="928459" cy="215444"/>
          </a:xfrm>
          <a:prstGeom prst="rect">
            <a:avLst/>
          </a:prstGeom>
          <a:noFill/>
        </p:spPr>
        <p:txBody>
          <a:bodyPr wrap="none" rtlCol="0">
            <a:spAutoFit/>
          </a:bodyPr>
          <a:lstStyle/>
          <a:p>
            <a:r>
              <a:rPr kumimoji="1" lang="en-US" altLang="ja-JP" sz="800" dirty="0">
                <a:latin typeface="+mn-ea"/>
              </a:rPr>
              <a:t>04</a:t>
            </a:r>
            <a:r>
              <a:rPr kumimoji="1" lang="ja-JP" altLang="en-US" sz="800" dirty="0">
                <a:latin typeface="+mn-ea"/>
              </a:rPr>
              <a:t>．アイテム数</a:t>
            </a:r>
          </a:p>
        </p:txBody>
      </p:sp>
      <p:sp>
        <p:nvSpPr>
          <p:cNvPr id="47" name="テキスト ボックス 46">
            <a:extLst>
              <a:ext uri="{FF2B5EF4-FFF2-40B4-BE49-F238E27FC236}">
                <a16:creationId xmlns:a16="http://schemas.microsoft.com/office/drawing/2014/main" id="{91848026-77B5-440A-802D-023A1A900D4E}"/>
              </a:ext>
            </a:extLst>
          </p:cNvPr>
          <p:cNvSpPr txBox="1"/>
          <p:nvPr/>
        </p:nvSpPr>
        <p:spPr>
          <a:xfrm>
            <a:off x="3108099" y="3519035"/>
            <a:ext cx="869149" cy="215444"/>
          </a:xfrm>
          <a:prstGeom prst="rect">
            <a:avLst/>
          </a:prstGeom>
          <a:noFill/>
        </p:spPr>
        <p:txBody>
          <a:bodyPr wrap="none" rtlCol="0">
            <a:spAutoFit/>
          </a:bodyPr>
          <a:lstStyle/>
          <a:p>
            <a:r>
              <a:rPr kumimoji="1" lang="en-US" altLang="ja-JP" sz="800" dirty="0">
                <a:latin typeface="+mn-ea"/>
              </a:rPr>
              <a:t>05</a:t>
            </a:r>
            <a:r>
              <a:rPr kumimoji="1" lang="ja-JP" altLang="en-US" sz="800" dirty="0">
                <a:latin typeface="+mn-ea"/>
              </a:rPr>
              <a:t>．</a:t>
            </a:r>
            <a:r>
              <a:rPr kumimoji="1" lang="en-US" altLang="ja-JP" sz="800" dirty="0">
                <a:latin typeface="+mn-ea"/>
              </a:rPr>
              <a:t>OK</a:t>
            </a:r>
            <a:r>
              <a:rPr kumimoji="1" lang="ja-JP" altLang="en-US" sz="800" dirty="0">
                <a:latin typeface="+mn-ea"/>
              </a:rPr>
              <a:t>ボタン</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395631" y="906263"/>
            <a:ext cx="1547218" cy="253916"/>
          </a:xfrm>
          <a:prstGeom prst="rect">
            <a:avLst/>
          </a:prstGeom>
          <a:noFill/>
        </p:spPr>
        <p:txBody>
          <a:bodyPr wrap="none" rtlCol="0">
            <a:spAutoFit/>
          </a:bodyPr>
          <a:lstStyle/>
          <a:p>
            <a:r>
              <a:rPr kumimoji="1" lang="en-US" altLang="ja-JP" sz="1050" b="1" dirty="0"/>
              <a:t>01</a:t>
            </a:r>
            <a:r>
              <a:rPr kumimoji="1" lang="ja-JP" altLang="en-US" sz="1050" b="1" dirty="0"/>
              <a:t>．ウィンドウ見出し</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580842" y="1183262"/>
            <a:ext cx="1338828" cy="246221"/>
          </a:xfrm>
          <a:prstGeom prst="rect">
            <a:avLst/>
          </a:prstGeom>
          <a:noFill/>
        </p:spPr>
        <p:txBody>
          <a:bodyPr wrap="none" rtlCol="0">
            <a:spAutoFit/>
          </a:bodyPr>
          <a:lstStyle/>
          <a:p>
            <a:r>
              <a:rPr kumimoji="1" lang="ja-JP" altLang="en-US" sz="1000" dirty="0"/>
              <a:t>セット商品名を表示</a:t>
            </a:r>
            <a:endParaRPr kumimoji="1" lang="en-US" altLang="ja-JP" sz="1000" dirty="0"/>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478896"/>
            <a:ext cx="1547218" cy="253916"/>
          </a:xfrm>
          <a:prstGeom prst="rect">
            <a:avLst/>
          </a:prstGeom>
          <a:noFill/>
        </p:spPr>
        <p:txBody>
          <a:bodyPr wrap="none" rtlCol="0">
            <a:spAutoFit/>
          </a:bodyPr>
          <a:lstStyle/>
          <a:p>
            <a:r>
              <a:rPr kumimoji="1" lang="en-US" altLang="ja-JP" sz="1050" b="1" dirty="0"/>
              <a:t>02</a:t>
            </a:r>
            <a:r>
              <a:rPr kumimoji="1" lang="ja-JP" altLang="en-US" sz="1050" b="1" dirty="0"/>
              <a:t>．アイテムアイコン</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1755895"/>
            <a:ext cx="3518912" cy="553998"/>
          </a:xfrm>
          <a:prstGeom prst="rect">
            <a:avLst/>
          </a:prstGeom>
          <a:noFill/>
        </p:spPr>
        <p:txBody>
          <a:bodyPr wrap="none" rtlCol="0">
            <a:spAutoFit/>
          </a:bodyPr>
          <a:lstStyle/>
          <a:p>
            <a:r>
              <a:rPr kumimoji="1" lang="ja-JP" altLang="en-US" sz="1000" dirty="0"/>
              <a:t>セット内容のアイテムのアイコン</a:t>
            </a:r>
            <a:endParaRPr kumimoji="1" lang="en-US" altLang="ja-JP" sz="1000" dirty="0"/>
          </a:p>
          <a:p>
            <a:r>
              <a:rPr kumimoji="1" lang="ja-JP" altLang="en-US" sz="1000" dirty="0"/>
              <a:t>長押しすることでアイテムの詳細を確認することも可能。</a:t>
            </a:r>
            <a:endParaRPr kumimoji="1" lang="en-US" altLang="ja-JP" sz="1000" dirty="0"/>
          </a:p>
          <a:p>
            <a:r>
              <a:rPr kumimoji="1" lang="ja-JP" altLang="en-US" sz="1000" dirty="0"/>
              <a:t>（</a:t>
            </a:r>
            <a:r>
              <a:rPr kumimoji="1" lang="en-US" altLang="ja-JP" sz="1000" dirty="0"/>
              <a:t>sh300e</a:t>
            </a:r>
            <a:r>
              <a:rPr kumimoji="1" lang="ja-JP" altLang="en-US" sz="1000" dirty="0"/>
              <a:t>．アイテム説明ウィンドウ参照）</a:t>
            </a:r>
            <a:endParaRPr kumimoji="1" lang="en-US" altLang="ja-JP" sz="1000" dirty="0"/>
          </a:p>
        </p:txBody>
      </p:sp>
      <p:sp>
        <p:nvSpPr>
          <p:cNvPr id="53" name="テキスト ボックス 52">
            <a:extLst>
              <a:ext uri="{FF2B5EF4-FFF2-40B4-BE49-F238E27FC236}">
                <a16:creationId xmlns:a16="http://schemas.microsoft.com/office/drawing/2014/main" id="{3F7CBFC9-0E2D-499D-9AB0-CDCD88CEEAA4}"/>
              </a:ext>
            </a:extLst>
          </p:cNvPr>
          <p:cNvSpPr txBox="1"/>
          <p:nvPr/>
        </p:nvSpPr>
        <p:spPr>
          <a:xfrm>
            <a:off x="4395631" y="2333100"/>
            <a:ext cx="1143262" cy="253916"/>
          </a:xfrm>
          <a:prstGeom prst="rect">
            <a:avLst/>
          </a:prstGeom>
          <a:noFill/>
        </p:spPr>
        <p:txBody>
          <a:bodyPr wrap="none" rtlCol="0">
            <a:spAutoFit/>
          </a:bodyPr>
          <a:lstStyle/>
          <a:p>
            <a:r>
              <a:rPr kumimoji="1" lang="en-US" altLang="ja-JP" sz="1050" b="1" dirty="0"/>
              <a:t>03</a:t>
            </a:r>
            <a:r>
              <a:rPr kumimoji="1" lang="ja-JP" altLang="en-US" sz="1050" b="1" dirty="0"/>
              <a:t>．アイテム名</a:t>
            </a:r>
          </a:p>
        </p:txBody>
      </p:sp>
      <p:sp>
        <p:nvSpPr>
          <p:cNvPr id="54" name="テキスト ボックス 53">
            <a:extLst>
              <a:ext uri="{FF2B5EF4-FFF2-40B4-BE49-F238E27FC236}">
                <a16:creationId xmlns:a16="http://schemas.microsoft.com/office/drawing/2014/main" id="{34BF1871-7EE4-4D7E-8744-7AB49CC63292}"/>
              </a:ext>
            </a:extLst>
          </p:cNvPr>
          <p:cNvSpPr txBox="1"/>
          <p:nvPr/>
        </p:nvSpPr>
        <p:spPr>
          <a:xfrm>
            <a:off x="4580842" y="2610099"/>
            <a:ext cx="1723549" cy="246221"/>
          </a:xfrm>
          <a:prstGeom prst="rect">
            <a:avLst/>
          </a:prstGeom>
          <a:noFill/>
        </p:spPr>
        <p:txBody>
          <a:bodyPr wrap="none" rtlCol="0">
            <a:spAutoFit/>
          </a:bodyPr>
          <a:lstStyle/>
          <a:p>
            <a:r>
              <a:rPr kumimoji="1" lang="ja-JP" altLang="en-US" sz="1000" dirty="0"/>
              <a:t>アイテムの名前のテキスト</a:t>
            </a:r>
            <a:endParaRPr kumimoji="1" lang="en-US" altLang="ja-JP" sz="1000" dirty="0"/>
          </a:p>
        </p:txBody>
      </p:sp>
      <p:sp>
        <p:nvSpPr>
          <p:cNvPr id="55" name="テキスト ボックス 54">
            <a:extLst>
              <a:ext uri="{FF2B5EF4-FFF2-40B4-BE49-F238E27FC236}">
                <a16:creationId xmlns:a16="http://schemas.microsoft.com/office/drawing/2014/main" id="{90A0A656-0105-4C2B-9202-36F6CD7B0987}"/>
              </a:ext>
            </a:extLst>
          </p:cNvPr>
          <p:cNvSpPr txBox="1"/>
          <p:nvPr/>
        </p:nvSpPr>
        <p:spPr>
          <a:xfrm>
            <a:off x="4395631" y="2904842"/>
            <a:ext cx="1143262" cy="253916"/>
          </a:xfrm>
          <a:prstGeom prst="rect">
            <a:avLst/>
          </a:prstGeom>
          <a:noFill/>
        </p:spPr>
        <p:txBody>
          <a:bodyPr wrap="none" rtlCol="0">
            <a:spAutoFit/>
          </a:bodyPr>
          <a:lstStyle/>
          <a:p>
            <a:r>
              <a:rPr kumimoji="1" lang="en-US" altLang="ja-JP" sz="1050" b="1" dirty="0"/>
              <a:t>04</a:t>
            </a:r>
            <a:r>
              <a:rPr kumimoji="1" lang="ja-JP" altLang="en-US" sz="1050" b="1" dirty="0"/>
              <a:t>．アイテム数</a:t>
            </a:r>
          </a:p>
        </p:txBody>
      </p:sp>
      <p:sp>
        <p:nvSpPr>
          <p:cNvPr id="56" name="テキスト ボックス 55">
            <a:extLst>
              <a:ext uri="{FF2B5EF4-FFF2-40B4-BE49-F238E27FC236}">
                <a16:creationId xmlns:a16="http://schemas.microsoft.com/office/drawing/2014/main" id="{3F0ED185-885A-4159-AC94-C1A0E2B6C019}"/>
              </a:ext>
            </a:extLst>
          </p:cNvPr>
          <p:cNvSpPr txBox="1"/>
          <p:nvPr/>
        </p:nvSpPr>
        <p:spPr>
          <a:xfrm>
            <a:off x="4580842" y="3181841"/>
            <a:ext cx="1851789" cy="246221"/>
          </a:xfrm>
          <a:prstGeom prst="rect">
            <a:avLst/>
          </a:prstGeom>
          <a:noFill/>
        </p:spPr>
        <p:txBody>
          <a:bodyPr wrap="none" rtlCol="0">
            <a:spAutoFit/>
          </a:bodyPr>
          <a:lstStyle/>
          <a:p>
            <a:r>
              <a:rPr kumimoji="1" lang="ja-JP" altLang="en-US" sz="1000" dirty="0"/>
              <a:t>数はアイコン中に表示する。</a:t>
            </a:r>
            <a:endParaRPr kumimoji="1" lang="en-US" altLang="ja-JP" sz="1000" dirty="0"/>
          </a:p>
        </p:txBody>
      </p:sp>
      <p:sp>
        <p:nvSpPr>
          <p:cNvPr id="57" name="テキスト ボックス 56">
            <a:extLst>
              <a:ext uri="{FF2B5EF4-FFF2-40B4-BE49-F238E27FC236}">
                <a16:creationId xmlns:a16="http://schemas.microsoft.com/office/drawing/2014/main" id="{14668974-1097-4FFE-ADF1-21B14B146CCD}"/>
              </a:ext>
            </a:extLst>
          </p:cNvPr>
          <p:cNvSpPr txBox="1"/>
          <p:nvPr/>
        </p:nvSpPr>
        <p:spPr>
          <a:xfrm>
            <a:off x="4395631" y="3475374"/>
            <a:ext cx="1071127" cy="253916"/>
          </a:xfrm>
          <a:prstGeom prst="rect">
            <a:avLst/>
          </a:prstGeom>
          <a:noFill/>
        </p:spPr>
        <p:txBody>
          <a:bodyPr wrap="none" rtlCol="0">
            <a:spAutoFit/>
          </a:bodyPr>
          <a:lstStyle/>
          <a:p>
            <a:r>
              <a:rPr kumimoji="1" lang="en-US" altLang="ja-JP" sz="1050" b="1" dirty="0"/>
              <a:t>05</a:t>
            </a:r>
            <a:r>
              <a:rPr kumimoji="1" lang="ja-JP" altLang="en-US" sz="1050" b="1" dirty="0"/>
              <a:t>．</a:t>
            </a:r>
            <a:r>
              <a:rPr kumimoji="1" lang="en-US" altLang="ja-JP" sz="1050" b="1" dirty="0"/>
              <a:t>OK</a:t>
            </a:r>
            <a:r>
              <a:rPr kumimoji="1" lang="ja-JP" altLang="en-US" sz="1050" b="1" dirty="0"/>
              <a:t>ボタン</a:t>
            </a:r>
          </a:p>
        </p:txBody>
      </p:sp>
      <p:sp>
        <p:nvSpPr>
          <p:cNvPr id="58" name="テキスト ボックス 57">
            <a:extLst>
              <a:ext uri="{FF2B5EF4-FFF2-40B4-BE49-F238E27FC236}">
                <a16:creationId xmlns:a16="http://schemas.microsoft.com/office/drawing/2014/main" id="{4B093E55-8AFB-482B-8EDB-6C0FD19AE60D}"/>
              </a:ext>
            </a:extLst>
          </p:cNvPr>
          <p:cNvSpPr txBox="1"/>
          <p:nvPr/>
        </p:nvSpPr>
        <p:spPr>
          <a:xfrm>
            <a:off x="4580842" y="375237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59" name="テキスト ボックス 58">
            <a:extLst>
              <a:ext uri="{FF2B5EF4-FFF2-40B4-BE49-F238E27FC236}">
                <a16:creationId xmlns:a16="http://schemas.microsoft.com/office/drawing/2014/main" id="{F6E3E3AD-41F6-4D55-A590-CC8E303A3015}"/>
              </a:ext>
            </a:extLst>
          </p:cNvPr>
          <p:cNvSpPr txBox="1"/>
          <p:nvPr/>
        </p:nvSpPr>
        <p:spPr>
          <a:xfrm>
            <a:off x="4389639" y="4053601"/>
            <a:ext cx="1143262" cy="253916"/>
          </a:xfrm>
          <a:prstGeom prst="rect">
            <a:avLst/>
          </a:prstGeom>
          <a:noFill/>
        </p:spPr>
        <p:txBody>
          <a:bodyPr wrap="none" rtlCol="0">
            <a:spAutoFit/>
          </a:bodyPr>
          <a:lstStyle/>
          <a:p>
            <a:r>
              <a:rPr kumimoji="1" lang="en-US" altLang="ja-JP" sz="1050" b="1" dirty="0"/>
              <a:t>06</a:t>
            </a:r>
            <a:r>
              <a:rPr kumimoji="1" lang="ja-JP" altLang="en-US" sz="1050" b="1" dirty="0"/>
              <a:t>．ウィンドウ</a:t>
            </a:r>
          </a:p>
        </p:txBody>
      </p:sp>
      <p:sp>
        <p:nvSpPr>
          <p:cNvPr id="60" name="テキスト ボックス 59">
            <a:extLst>
              <a:ext uri="{FF2B5EF4-FFF2-40B4-BE49-F238E27FC236}">
                <a16:creationId xmlns:a16="http://schemas.microsoft.com/office/drawing/2014/main" id="{F70C32A8-6342-47F1-87FC-806371133FAB}"/>
              </a:ext>
            </a:extLst>
          </p:cNvPr>
          <p:cNvSpPr txBox="1"/>
          <p:nvPr/>
        </p:nvSpPr>
        <p:spPr>
          <a:xfrm>
            <a:off x="4574850" y="4330600"/>
            <a:ext cx="3903633" cy="861774"/>
          </a:xfrm>
          <a:prstGeom prst="rect">
            <a:avLst/>
          </a:prstGeom>
          <a:noFill/>
        </p:spPr>
        <p:txBody>
          <a:bodyPr wrap="none" rtlCol="0">
            <a:spAutoFit/>
          </a:bodyPr>
          <a:lstStyle/>
          <a:p>
            <a:r>
              <a:rPr kumimoji="1" lang="ja-JP" altLang="en-US" sz="1000" dirty="0"/>
              <a:t>アイテム数は２個以上あるが、</a:t>
            </a:r>
            <a:endParaRPr kumimoji="1" lang="en-US" altLang="ja-JP" sz="1000" dirty="0"/>
          </a:p>
          <a:p>
            <a:r>
              <a:rPr kumimoji="1" lang="ja-JP" altLang="en-US" sz="1000" dirty="0"/>
              <a:t>ウィンドウの数は、アイテムの数によって可変する。</a:t>
            </a:r>
            <a:endParaRPr kumimoji="1" lang="en-US" altLang="ja-JP" sz="1000" dirty="0"/>
          </a:p>
          <a:p>
            <a:r>
              <a:rPr kumimoji="1" lang="ja-JP" altLang="en-US" sz="1000" dirty="0"/>
              <a:t>最低サイズ（２個のとき）と最大サイズを決めておき、</a:t>
            </a:r>
            <a:endParaRPr kumimoji="1" lang="en-US" altLang="ja-JP" sz="1000" dirty="0"/>
          </a:p>
          <a:p>
            <a:r>
              <a:rPr kumimoji="1" lang="ja-JP" altLang="en-US" sz="1000" dirty="0"/>
              <a:t>最大サイズでも入りきらないときはスクロールバーを表示して、</a:t>
            </a:r>
            <a:endParaRPr kumimoji="1" lang="en-US" altLang="ja-JP" sz="1000" dirty="0"/>
          </a:p>
          <a:p>
            <a:r>
              <a:rPr kumimoji="1" lang="ja-JP" altLang="en-US" sz="1000" dirty="0"/>
              <a:t>スクロールするようにする。</a:t>
            </a:r>
            <a:endParaRPr kumimoji="1" lang="en-US" altLang="ja-JP" sz="1000" dirty="0"/>
          </a:p>
        </p:txBody>
      </p:sp>
      <p:sp>
        <p:nvSpPr>
          <p:cNvPr id="44" name="テキスト ボックス 43">
            <a:extLst>
              <a:ext uri="{FF2B5EF4-FFF2-40B4-BE49-F238E27FC236}">
                <a16:creationId xmlns:a16="http://schemas.microsoft.com/office/drawing/2014/main" id="{66EFD2A4-E0D9-4339-A340-EBAA76DCF070}"/>
              </a:ext>
            </a:extLst>
          </p:cNvPr>
          <p:cNvSpPr txBox="1"/>
          <p:nvPr/>
        </p:nvSpPr>
        <p:spPr>
          <a:xfrm>
            <a:off x="1141329" y="2417145"/>
            <a:ext cx="322524" cy="215444"/>
          </a:xfrm>
          <a:prstGeom prst="rect">
            <a:avLst/>
          </a:prstGeom>
          <a:noFill/>
        </p:spPr>
        <p:txBody>
          <a:bodyPr wrap="none" rtlCol="0">
            <a:spAutoFit/>
          </a:bodyPr>
          <a:lstStyle/>
          <a:p>
            <a:r>
              <a:rPr kumimoji="1" lang="en-US" altLang="ja-JP" sz="800" b="1" dirty="0">
                <a:solidFill>
                  <a:schemeClr val="bg1"/>
                </a:solidFill>
                <a:latin typeface="+mn-ea"/>
              </a:rPr>
              <a:t>99</a:t>
            </a:r>
            <a:endParaRPr kumimoji="1" lang="ja-JP" altLang="en-US" sz="800" b="1" dirty="0">
              <a:solidFill>
                <a:schemeClr val="bg1"/>
              </a:solidFill>
              <a:latin typeface="+mn-ea"/>
            </a:endParaRPr>
          </a:p>
        </p:txBody>
      </p:sp>
      <p:sp>
        <p:nvSpPr>
          <p:cNvPr id="63" name="テキスト ボックス 62">
            <a:extLst>
              <a:ext uri="{FF2B5EF4-FFF2-40B4-BE49-F238E27FC236}">
                <a16:creationId xmlns:a16="http://schemas.microsoft.com/office/drawing/2014/main" id="{61DCA66F-7744-4980-BC26-918D7F92EC5B}"/>
              </a:ext>
            </a:extLst>
          </p:cNvPr>
          <p:cNvSpPr txBox="1"/>
          <p:nvPr/>
        </p:nvSpPr>
        <p:spPr>
          <a:xfrm>
            <a:off x="3108099" y="4106998"/>
            <a:ext cx="928459" cy="215444"/>
          </a:xfrm>
          <a:prstGeom prst="rect">
            <a:avLst/>
          </a:prstGeom>
          <a:noFill/>
        </p:spPr>
        <p:txBody>
          <a:bodyPr wrap="none" rtlCol="0">
            <a:spAutoFit/>
          </a:bodyPr>
          <a:lstStyle/>
          <a:p>
            <a:r>
              <a:rPr kumimoji="1" lang="en-US" altLang="ja-JP" sz="800" dirty="0">
                <a:latin typeface="+mn-ea"/>
              </a:rPr>
              <a:t>06</a:t>
            </a:r>
            <a:r>
              <a:rPr kumimoji="1" lang="ja-JP" altLang="en-US" sz="800" dirty="0">
                <a:latin typeface="+mn-ea"/>
              </a:rPr>
              <a:t>．ウィンドウ</a:t>
            </a:r>
          </a:p>
        </p:txBody>
      </p:sp>
      <p:cxnSp>
        <p:nvCxnSpPr>
          <p:cNvPr id="64" name="直線コネクタ 63">
            <a:extLst>
              <a:ext uri="{FF2B5EF4-FFF2-40B4-BE49-F238E27FC236}">
                <a16:creationId xmlns:a16="http://schemas.microsoft.com/office/drawing/2014/main" id="{5985F3F1-0FAA-4E2F-8335-68B95DD686B8}"/>
              </a:ext>
            </a:extLst>
          </p:cNvPr>
          <p:cNvCxnSpPr>
            <a:cxnSpLocks/>
            <a:stCxn id="63" idx="1"/>
          </p:cNvCxnSpPr>
          <p:nvPr/>
        </p:nvCxnSpPr>
        <p:spPr>
          <a:xfrm flipH="1">
            <a:off x="2714429" y="4214720"/>
            <a:ext cx="393670" cy="33674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698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1301EF-749F-47CF-965C-220E8F66CD73}">
  <ds:schemaRefs>
    <ds:schemaRef ds:uri="http://schemas.microsoft.com/sharepoint/v3/contenttype/forms"/>
  </ds:schemaRefs>
</ds:datastoreItem>
</file>

<file path=customXml/itemProps2.xml><?xml version="1.0" encoding="utf-8"?>
<ds:datastoreItem xmlns:ds="http://schemas.openxmlformats.org/officeDocument/2006/customXml" ds:itemID="{D379F813-5842-4182-AC53-C3111CEB0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CE0CD6-F185-4594-B722-7621B7EED7E5}">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0296febf-2773-4faf-ae76-6dee2362d0d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5801</TotalTime>
  <Words>2255</Words>
  <Application>Microsoft Office PowerPoint</Application>
  <PresentationFormat>画面に合わせる (4:3)</PresentationFormat>
  <Paragraphs>407</Paragraphs>
  <Slides>19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メイリオ</vt:lpstr>
      <vt:lpstr>Bahnschrift Condensed</vt:lpstr>
      <vt:lpstr>Arial</vt:lpstr>
      <vt:lpstr>Century Gothic</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224</cp:revision>
  <dcterms:created xsi:type="dcterms:W3CDTF">2019-06-27T02:30:15Z</dcterms:created>
  <dcterms:modified xsi:type="dcterms:W3CDTF">2019-12-17T08:39:30Z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